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5"/>
  </p:notesMasterIdLst>
  <p:handoutMasterIdLst>
    <p:handoutMasterId r:id="rId16"/>
  </p:handoutMasterIdLst>
  <p:sldIdLst>
    <p:sldId id="256" r:id="rId2"/>
    <p:sldId id="450" r:id="rId3"/>
    <p:sldId id="530" r:id="rId4"/>
    <p:sldId id="532" r:id="rId5"/>
    <p:sldId id="485" r:id="rId6"/>
    <p:sldId id="533" r:id="rId7"/>
    <p:sldId id="534" r:id="rId8"/>
    <p:sldId id="535" r:id="rId9"/>
    <p:sldId id="536" r:id="rId10"/>
    <p:sldId id="507" r:id="rId11"/>
    <p:sldId id="537" r:id="rId12"/>
    <p:sldId id="508" r:id="rId13"/>
    <p:sldId id="538" r:id="rId14"/>
  </p:sldIdLst>
  <p:sldSz cx="9144000" cy="6858000" type="screen4x3"/>
  <p:notesSz cx="6858000" cy="98742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528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 autoAdjust="0"/>
    <p:restoredTop sz="71739" autoAdjust="0"/>
  </p:normalViewPr>
  <p:slideViewPr>
    <p:cSldViewPr>
      <p:cViewPr>
        <p:scale>
          <a:sx n="60" d="100"/>
          <a:sy n="60" d="100"/>
        </p:scale>
        <p:origin x="-1734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3144" y="-90"/>
      </p:cViewPr>
      <p:guideLst>
        <p:guide orient="horz" pos="311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02A1B-E73B-4F5C-87C3-725C9B5FD6E4}" type="datetimeFigureOut">
              <a:rPr lang="en-US" smtClean="0"/>
              <a:pPr/>
              <a:t>6/14/2018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9378825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60C44-E660-4A22-B543-0FB8D1495C8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782939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0CAA3-869E-4B12-B440-881EDEC96902}" type="datetimeFigureOut">
              <a:rPr lang="fr-FR" smtClean="0"/>
              <a:pPr/>
              <a:t>14/06/2018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690270"/>
            <a:ext cx="548640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378825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4FCB-DAC4-452A-B175-FA04B96A9F2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17933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aseline="0" dirty="0" err="1" smtClean="0"/>
              <a:t>Objectif</a:t>
            </a:r>
            <a:r>
              <a:rPr lang="en-US" baseline="0" smtClean="0"/>
              <a:t> 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26180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Jeu de données d’interaction réelles humain</a:t>
            </a:r>
            <a:r>
              <a:rPr lang="fr-FR" baseline="0" dirty="0" smtClean="0"/>
              <a:t> machine dans plusieurs dispositifs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Methode</a:t>
            </a:r>
            <a:r>
              <a:rPr lang="fr-FR" dirty="0" smtClean="0"/>
              <a:t> qu’on a applique</a:t>
            </a:r>
            <a:r>
              <a:rPr lang="fr-FR" baseline="0" dirty="0" smtClean="0"/>
              <a:t> au contexte du projet qui était le </a:t>
            </a:r>
            <a:r>
              <a:rPr lang="fr-FR" baseline="0" dirty="0" err="1" smtClean="0"/>
              <a:t>dévleoppement</a:t>
            </a:r>
            <a:r>
              <a:rPr lang="fr-FR" baseline="0" dirty="0" smtClean="0"/>
              <a:t> d’un patient virtuel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Methode</a:t>
            </a:r>
            <a:r>
              <a:rPr lang="fr-FR" dirty="0" smtClean="0"/>
              <a:t> qu’on a applique</a:t>
            </a:r>
            <a:r>
              <a:rPr lang="fr-FR" baseline="0" dirty="0" smtClean="0"/>
              <a:t> au contexte du projet qui était le </a:t>
            </a:r>
            <a:r>
              <a:rPr lang="fr-FR" baseline="0" dirty="0" err="1" smtClean="0"/>
              <a:t>dévleoppement</a:t>
            </a:r>
            <a:r>
              <a:rPr lang="fr-FR" baseline="0" dirty="0" smtClean="0"/>
              <a:t> d’un patient virtuel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aseline="0" dirty="0" smtClean="0"/>
              <a:t>So why do want to develop a platform to train doctors to deliver bad news ?</a:t>
            </a:r>
          </a:p>
          <a:p>
            <a:pPr>
              <a:buFontTx/>
              <a:buChar char="-"/>
            </a:pPr>
            <a:r>
              <a:rPr lang="en-US" baseline="0" dirty="0" smtClean="0"/>
              <a:t>Because the way a doctor announce a bad news (for instance, a cancer or </a:t>
            </a:r>
            <a:r>
              <a:rPr lang="en-US" baseline="0" dirty="0" err="1" smtClean="0"/>
              <a:t>or</a:t>
            </a:r>
            <a:r>
              <a:rPr lang="en-US" baseline="0" dirty="0" smtClean="0"/>
              <a:t> an unexpected problem following a surgical operation), the way the doctor will announce it to the patient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 have a strong impact of the therapeutic process: </a:t>
            </a:r>
          </a:p>
          <a:p>
            <a:pPr>
              <a:buFontTx/>
              <a:buChar char="-"/>
            </a:pPr>
            <a:r>
              <a:rPr lang="en-US" baseline="0" dirty="0" smtClean="0"/>
              <a:t>So it’s more that essential that doctor have a training to break bad news. </a:t>
            </a:r>
          </a:p>
          <a:p>
            <a:pPr>
              <a:buFontTx/>
              <a:buNone/>
            </a:pP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french</a:t>
            </a:r>
            <a:r>
              <a:rPr lang="en-US" baseline="0" dirty="0" smtClean="0"/>
              <a:t> high authority of healthcare (la haute </a:t>
            </a:r>
            <a:r>
              <a:rPr lang="en-US" baseline="0" dirty="0" err="1" smtClean="0"/>
              <a:t>authorité</a:t>
            </a:r>
            <a:r>
              <a:rPr lang="en-US" baseline="0" dirty="0" smtClean="0"/>
              <a:t> de santé </a:t>
            </a:r>
            <a:r>
              <a:rPr lang="en-US" baseline="0" dirty="0" err="1" smtClean="0"/>
              <a:t>francaise</a:t>
            </a:r>
            <a:r>
              <a:rPr lang="en-US" baseline="0" dirty="0" smtClean="0"/>
              <a:t>) strongly </a:t>
            </a:r>
            <a:r>
              <a:rPr lang="en-US" baseline="0" dirty="0" err="1" smtClean="0"/>
              <a:t>recommand</a:t>
            </a:r>
            <a:r>
              <a:rPr lang="en-US" baseline="0" dirty="0" smtClean="0"/>
              <a:t> to train doctor to </a:t>
            </a:r>
            <a:r>
              <a:rPr lang="en-US" baseline="0" dirty="0" err="1" smtClean="0"/>
              <a:t>deleiver</a:t>
            </a:r>
            <a:r>
              <a:rPr lang="en-US" baseline="0" dirty="0" smtClean="0"/>
              <a:t> bad news and today the training of doctors is organized as </a:t>
            </a:r>
            <a:r>
              <a:rPr lang="en-US" baseline="0" dirty="0" err="1" smtClean="0"/>
              <a:t>whothop</a:t>
            </a:r>
            <a:r>
              <a:rPr lang="en-US" baseline="0" dirty="0" smtClean="0"/>
              <a:t> in hospitals in which the doctors announce bad news to actors playing the role of patient. And at </a:t>
            </a:r>
            <a:r>
              <a:rPr lang="en-US" baseline="0" dirty="0" err="1" smtClean="0"/>
              <a:t>tis</a:t>
            </a:r>
            <a:r>
              <a:rPr lang="en-US" baseline="0" dirty="0" smtClean="0"/>
              <a:t> end of the simulation, the trainer debrief with the trainee on his verbal and non-verbal behavior during this breaking bad news. </a:t>
            </a:r>
          </a:p>
          <a:p>
            <a:pPr>
              <a:buFontTx/>
              <a:buNone/>
            </a:pP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 The objective in our project …..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9624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approche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casslique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utilis”e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développer</a:t>
            </a:r>
            <a:r>
              <a:rPr lang="en-US" baseline="0" dirty="0" smtClean="0"/>
              <a:t> un agent </a:t>
            </a:r>
            <a:r>
              <a:rPr lang="en-US" baseline="0" dirty="0" err="1" smtClean="0"/>
              <a:t>virtuel</a:t>
            </a:r>
            <a:r>
              <a:rPr lang="en-US" baseline="0" dirty="0" smtClean="0"/>
              <a:t> et en </a:t>
            </a:r>
            <a:r>
              <a:rPr lang="en-US" baseline="0" dirty="0" err="1" smtClean="0"/>
              <a:t>particulier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définir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compotemnt</a:t>
            </a:r>
            <a:r>
              <a:rPr lang="en-US" baseline="0" dirty="0" smtClean="0"/>
              <a:t> verbal et non-verbal  : on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manuellement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automatiquement</a:t>
            </a:r>
            <a:r>
              <a:rPr lang="en-US" baseline="0" dirty="0" smtClean="0"/>
              <a:t> un corpus </a:t>
            </a:r>
            <a:r>
              <a:rPr lang="en-US" baseline="0" dirty="0" err="1" smtClean="0"/>
              <a:t>d’interction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humain-humain</a:t>
            </a:r>
            <a:r>
              <a:rPr lang="en-US" baseline="0" dirty="0" smtClean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9624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Methode</a:t>
            </a:r>
            <a:r>
              <a:rPr lang="fr-FR" dirty="0" smtClean="0"/>
              <a:t> qu’on a applique</a:t>
            </a:r>
            <a:r>
              <a:rPr lang="fr-FR" baseline="0" dirty="0" smtClean="0"/>
              <a:t> au contexte du projet qui était le </a:t>
            </a:r>
            <a:r>
              <a:rPr lang="fr-FR" baseline="0" dirty="0" err="1" smtClean="0"/>
              <a:t>dévleoppement</a:t>
            </a:r>
            <a:r>
              <a:rPr lang="fr-FR" baseline="0" dirty="0" smtClean="0"/>
              <a:t> d’un patient virtuel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5 % du </a:t>
            </a:r>
            <a:r>
              <a:rPr lang="fr-FR" dirty="0" err="1" smtClean="0"/>
              <a:t>coprus</a:t>
            </a:r>
            <a:r>
              <a:rPr lang="fr-FR" dirty="0" smtClean="0"/>
              <a:t> </a:t>
            </a:r>
            <a:r>
              <a:rPr lang="fr-FR" dirty="0" err="1" smtClean="0"/>
              <a:t>re</a:t>
            </a:r>
            <a:r>
              <a:rPr lang="fr-FR" dirty="0" smtClean="0"/>
              <a:t> annoté,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calucl</a:t>
            </a:r>
            <a:r>
              <a:rPr lang="fr-FR" baseline="0" dirty="0" smtClean="0"/>
              <a:t> de l’accord inter </a:t>
            </a:r>
            <a:r>
              <a:rPr lang="fr-FR" baseline="0" dirty="0" err="1" smtClean="0"/>
              <a:t>annotauer</a:t>
            </a:r>
            <a:r>
              <a:rPr lang="fr-FR" baseline="0" dirty="0" smtClean="0"/>
              <a:t> k=0,63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Methode</a:t>
            </a:r>
            <a:r>
              <a:rPr lang="fr-FR" dirty="0" smtClean="0"/>
              <a:t> qu’on a applique</a:t>
            </a:r>
            <a:r>
              <a:rPr lang="fr-FR" baseline="0" dirty="0" smtClean="0"/>
              <a:t> au contexte du projet qui était le </a:t>
            </a:r>
            <a:r>
              <a:rPr lang="fr-FR" baseline="0" dirty="0" err="1" smtClean="0"/>
              <a:t>dévleoppement</a:t>
            </a:r>
            <a:r>
              <a:rPr lang="fr-FR" baseline="0" dirty="0" smtClean="0"/>
              <a:t> d’un patient virtuel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</a:t>
            </a:r>
            <a:r>
              <a:rPr lang="fr-FR" baseline="0" dirty="0" smtClean="0"/>
              <a:t> développer le modèle de comportement de la patient virtuelle, en partant du corpus en </a:t>
            </a:r>
            <a:r>
              <a:rPr lang="fr-FR" baseline="0" dirty="0" err="1" smtClean="0"/>
              <a:t>utilsiant</a:t>
            </a:r>
            <a:r>
              <a:rPr lang="fr-FR" baseline="0" dirty="0" smtClean="0"/>
              <a:t> plusieurs techniques d’analyse à la fois manuelle et automatique, on a </a:t>
            </a:r>
            <a:r>
              <a:rPr lang="fr-FR" baseline="0" dirty="0" err="1" smtClean="0"/>
              <a:t>consruit</a:t>
            </a:r>
            <a:r>
              <a:rPr lang="fr-FR" baseline="0" dirty="0" smtClean="0"/>
              <a:t> des modèles de </a:t>
            </a:r>
            <a:r>
              <a:rPr lang="fr-FR" baseline="0" dirty="0" err="1" smtClean="0"/>
              <a:t>ocmportements</a:t>
            </a:r>
            <a:r>
              <a:rPr lang="fr-FR" baseline="0" dirty="0" smtClean="0"/>
              <a:t>….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136 phrases prototypiques </a:t>
            </a:r>
          </a:p>
          <a:p>
            <a:r>
              <a:rPr lang="fr-FR" dirty="0" smtClean="0"/>
              <a:t>Brique assez délicate car un </a:t>
            </a:r>
            <a:r>
              <a:rPr lang="fr-FR" dirty="0" err="1" smtClean="0"/>
              <a:t>emauvaisr</a:t>
            </a:r>
            <a:r>
              <a:rPr lang="fr-FR" dirty="0" smtClean="0"/>
              <a:t> </a:t>
            </a:r>
            <a:r>
              <a:rPr lang="fr-FR" dirty="0" err="1" smtClean="0"/>
              <a:t>reco</a:t>
            </a:r>
            <a:r>
              <a:rPr lang="fr-FR" baseline="0" dirty="0" smtClean="0"/>
              <a:t> peut induire très rapidement à un </a:t>
            </a:r>
            <a:r>
              <a:rPr lang="fr-FR" baseline="0" dirty="0" err="1" smtClean="0"/>
              <a:t>echec</a:t>
            </a:r>
            <a:r>
              <a:rPr lang="fr-FR" baseline="0" dirty="0" smtClean="0"/>
              <a:t> de l’interaction et un désengagement de l’</a:t>
            </a:r>
            <a:r>
              <a:rPr lang="fr-FR" baseline="0" dirty="0" err="1" smtClean="0"/>
              <a:t>uilitqtaue</a:t>
            </a:r>
            <a:r>
              <a:rPr lang="fr-FR" baseline="0" dirty="0" smtClean="0"/>
              <a:t>: « je </a:t>
            </a:r>
            <a:r>
              <a:rPr lang="fr-FR" baseline="0" smtClean="0"/>
              <a:t>ne comprend pas ….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Methode</a:t>
            </a:r>
            <a:r>
              <a:rPr lang="fr-FR" dirty="0" smtClean="0"/>
              <a:t> qu’on a applique</a:t>
            </a:r>
            <a:r>
              <a:rPr lang="fr-FR" baseline="0" dirty="0" smtClean="0"/>
              <a:t> au contexte du projet qui était le </a:t>
            </a:r>
            <a:r>
              <a:rPr lang="fr-FR" baseline="0" dirty="0" err="1" smtClean="0"/>
              <a:t>dévleoppement</a:t>
            </a:r>
            <a:r>
              <a:rPr lang="fr-FR" baseline="0" dirty="0" smtClean="0"/>
              <a:t> d’un patient virtuel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04FCB-DAC4-452A-B175-FA04B96A9F2F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45811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Modifiez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5CE9-3C00-4BAF-9469-20F008F0428F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53E-E1BC-468E-ACAB-6B418710889A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8A42-95A2-45C2-B00A-0EC7515E8BD3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211263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xfrm>
            <a:off x="2152512" y="6667819"/>
            <a:ext cx="4825722" cy="243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15394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251520" y="1916832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0B63C0D1-CC66-48D2-AE52-DB8CD9888691}" type="datetime1">
              <a:rPr lang="fr-FR" smtClean="0"/>
              <a:pPr/>
              <a:t>14/06/2018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C643-1A4A-4686-B6B3-78A0F74B85E6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5112E92-2ADD-48AC-8B14-1F5E0958C9DE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689248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B63C-A6BB-42E7-B717-13C4CA297DD2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D431-093C-46FB-B684-C17ACB482CF9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1188-3558-428A-AAAB-38A63434166A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DDE5-35B8-4BF0-85FC-54A7A6702861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B5AC8E4-4FB4-413F-9BF8-A24F030E4B0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AC7F9AD-6B84-4ACB-AFFD-5CAED851B5B5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0B63C0D1-CC66-48D2-AE52-DB8CD9888691}" type="datetime1">
              <a:rPr lang="fr-FR" smtClean="0"/>
              <a:pPr/>
              <a:t>14/06/2018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355976" y="6237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456176" y="6318855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419600" y="6309320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B5AC8E4-4FB4-413F-9BF8-A24F030E4B0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Modifiez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Calibri"/>
          <a:ea typeface="+mj-ea"/>
          <a:cs typeface="Calibri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Calibri"/>
          <a:ea typeface="+mn-ea"/>
          <a:cs typeface="Calibri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1200" kern="1200">
          <a:solidFill>
            <a:schemeClr val="tx2"/>
          </a:solidFill>
          <a:latin typeface="Calibri"/>
          <a:ea typeface="+mn-ea"/>
          <a:cs typeface="Calibri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1200" kern="1200">
          <a:solidFill>
            <a:schemeClr val="tx1"/>
          </a:solidFill>
          <a:latin typeface="Calibri"/>
          <a:ea typeface="+mn-ea"/>
          <a:cs typeface="Calibri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1200" kern="1200">
          <a:solidFill>
            <a:schemeClr val="tx2"/>
          </a:solidFill>
          <a:latin typeface="Calibri"/>
          <a:ea typeface="+mn-ea"/>
          <a:cs typeface="Calibri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200" kern="1200">
          <a:solidFill>
            <a:schemeClr val="tx1"/>
          </a:solidFill>
          <a:latin typeface="Calibri"/>
          <a:ea typeface="+mn-ea"/>
          <a:cs typeface="Calibri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ochsm\Documents\Documents%20-%20Magalie%20Ochs\Publications\WACAI%202018%20-%20Acorformed\Replay%20video%20for%20Acorformed.mp4" TargetMode="Externa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4519281"/>
            <a:ext cx="8784976" cy="50405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1520" y="5191472"/>
            <a:ext cx="8640960" cy="757808"/>
          </a:xfrm>
        </p:spPr>
        <p:txBody>
          <a:bodyPr>
            <a:noAutofit/>
          </a:bodyPr>
          <a:lstStyle/>
          <a:p>
            <a:pPr algn="l"/>
            <a:r>
              <a:rPr lang="fr-FR" sz="2000" cap="none" spc="0" dirty="0" smtClean="0"/>
              <a:t>Magalie Ochs, Philippe Blache, Grégoire de </a:t>
            </a:r>
            <a:r>
              <a:rPr lang="fr-FR" sz="2000" cap="none" spc="0" dirty="0" err="1" smtClean="0"/>
              <a:t>Montcheuil</a:t>
            </a:r>
            <a:r>
              <a:rPr lang="fr-FR" sz="2000" cap="none" spc="0" dirty="0" smtClean="0"/>
              <a:t>, Jean-Marie </a:t>
            </a:r>
            <a:r>
              <a:rPr lang="fr-FR" sz="2000" cap="none" spc="0" dirty="0" err="1" smtClean="0"/>
              <a:t>Pergandi</a:t>
            </a:r>
            <a:r>
              <a:rPr lang="fr-FR" sz="2000" cap="none" spc="0" dirty="0" smtClean="0"/>
              <a:t>,</a:t>
            </a:r>
          </a:p>
          <a:p>
            <a:pPr algn="l"/>
            <a:r>
              <a:rPr lang="fr-FR" sz="2000" cap="none" spc="0" dirty="0" err="1" smtClean="0"/>
              <a:t>Jorane</a:t>
            </a:r>
            <a:r>
              <a:rPr lang="fr-FR" sz="2000" cap="none" spc="0" dirty="0" smtClean="0"/>
              <a:t> </a:t>
            </a:r>
            <a:r>
              <a:rPr lang="fr-FR" sz="2000" cap="none" spc="0" dirty="0" err="1" smtClean="0"/>
              <a:t>Saubesty</a:t>
            </a:r>
            <a:r>
              <a:rPr lang="fr-FR" sz="2000" cap="none" spc="0" dirty="0" smtClean="0"/>
              <a:t>, Daniel Francon, et Daniel Mestre</a:t>
            </a:r>
          </a:p>
          <a:p>
            <a:pPr algn="l"/>
            <a:r>
              <a:rPr lang="fr-FR" sz="1800" b="0" i="1" cap="none" spc="0" dirty="0" smtClean="0"/>
              <a:t>CNRS &amp; Aix-Marseille Université –  LPL, LIS, ISM –  Institut Paoli-</a:t>
            </a:r>
            <a:r>
              <a:rPr lang="fr-FR" sz="1800" b="0" i="1" cap="none" spc="0" dirty="0" err="1" smtClean="0"/>
              <a:t>Calmettes</a:t>
            </a:r>
            <a:endParaRPr lang="fr-FR" sz="1800" b="0" i="1" cap="none" spc="0" dirty="0" smtClean="0"/>
          </a:p>
          <a:p>
            <a:pPr algn="l"/>
            <a:r>
              <a:rPr lang="fr-FR" sz="2000" b="0" cap="none" spc="0" dirty="0" smtClean="0"/>
              <a:t> </a:t>
            </a:r>
          </a:p>
        </p:txBody>
      </p:sp>
      <p:sp>
        <p:nvSpPr>
          <p:cNvPr id="6" name="Parenthèse ouvrante 5"/>
          <p:cNvSpPr/>
          <p:nvPr/>
        </p:nvSpPr>
        <p:spPr>
          <a:xfrm>
            <a:off x="251520" y="5167386"/>
            <a:ext cx="144016" cy="1141934"/>
          </a:xfrm>
          <a:prstGeom prst="leftBracket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395536" y="2636912"/>
            <a:ext cx="8280920" cy="2232248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smtClean="0"/>
              <a:t>Un système </a:t>
            </a:r>
            <a:r>
              <a:rPr lang="fr-FR" sz="2800" b="1" i="1" dirty="0" smtClean="0"/>
              <a:t>semi-autonome</a:t>
            </a:r>
            <a:r>
              <a:rPr lang="fr-FR" sz="2800" b="1" dirty="0" smtClean="0"/>
              <a:t> pour la création de corpus d’interaction humain-machine en réalité virtuelle</a:t>
            </a:r>
          </a:p>
          <a:p>
            <a:endParaRPr lang="fr-FR" sz="1000" b="1" dirty="0" smtClean="0"/>
          </a:p>
          <a:p>
            <a:r>
              <a:rPr lang="fr-FR" sz="1800" dirty="0" smtClean="0">
                <a:solidFill>
                  <a:schemeClr val="tx2"/>
                </a:solidFill>
              </a:rPr>
              <a:t>Application au système </a:t>
            </a:r>
            <a:r>
              <a:rPr lang="fr-FR" sz="1800" dirty="0" err="1" smtClean="0">
                <a:solidFill>
                  <a:schemeClr val="tx2"/>
                </a:solidFill>
              </a:rPr>
              <a:t>Acorformed</a:t>
            </a:r>
            <a:r>
              <a:rPr lang="fr-FR" sz="1800" dirty="0" smtClean="0">
                <a:solidFill>
                  <a:schemeClr val="tx2"/>
                </a:solidFill>
              </a:rPr>
              <a:t> pour la formation des médecins à l’annonce</a:t>
            </a:r>
          </a:p>
          <a:p>
            <a:r>
              <a:rPr lang="fr-FR" sz="1800" dirty="0" smtClean="0">
                <a:solidFill>
                  <a:schemeClr val="tx2"/>
                </a:solidFill>
              </a:rPr>
              <a:t>d’évènements indésirable graves</a:t>
            </a:r>
            <a:endParaRPr lang="en-US" sz="1800" i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017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620688"/>
            <a:ext cx="2857500" cy="1781176"/>
          </a:xfrm>
          <a:prstGeom prst="rect">
            <a:avLst/>
          </a:prstGeom>
          <a:noFill/>
        </p:spPr>
      </p:pic>
      <p:pic>
        <p:nvPicPr>
          <p:cNvPr id="25602" name="Picture 2" descr="http://www.lpl-aix.fr/~acorformed/images/virtual_environment.png"/>
          <p:cNvPicPr>
            <a:picLocks noChangeAspect="1" noChangeArrowheads="1"/>
          </p:cNvPicPr>
          <p:nvPr/>
        </p:nvPicPr>
        <p:blipFill>
          <a:blip r:embed="rId4" cstate="print"/>
          <a:srcRect t="15949"/>
          <a:stretch>
            <a:fillRect/>
          </a:stretch>
        </p:blipFill>
        <p:spPr bwMode="auto">
          <a:xfrm>
            <a:off x="2843808" y="432048"/>
            <a:ext cx="3432947" cy="2276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9017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4427984" y="6300043"/>
            <a:ext cx="457200" cy="441325"/>
          </a:xfrm>
        </p:spPr>
        <p:txBody>
          <a:bodyPr/>
          <a:lstStyle/>
          <a:p>
            <a:fld id="{8B5AC8E4-4FB4-413F-9BF8-A24F030E4B02}" type="slidenum">
              <a:rPr lang="fr-FR" smtClean="0">
                <a:latin typeface="Calibri"/>
                <a:cs typeface="Calibri"/>
              </a:rPr>
              <a:pPr/>
              <a:t>10</a:t>
            </a:fld>
            <a:endParaRPr lang="fr-FR" dirty="0">
              <a:latin typeface="Calibri"/>
              <a:cs typeface="Calibri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51520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3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shade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Corpus d’interaction humain-machine </a:t>
            </a:r>
            <a:endParaRPr kumimoji="0" lang="fr-FR" sz="330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shade val="7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267744" y="1772816"/>
            <a:ext cx="1693978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3923928" y="1772816"/>
            <a:ext cx="37794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995936" y="1772816"/>
            <a:ext cx="1762405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063880" y="2204864"/>
            <a:ext cx="10801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fr-FR" sz="1400" i="1" dirty="0" smtClean="0">
                <a:solidFill>
                  <a:schemeClr val="tx2"/>
                </a:solidFill>
                <a:latin typeface="Calibri"/>
                <a:cs typeface="Calibri"/>
              </a:rPr>
              <a:t>Chaque utilisateur interagit avec les </a:t>
            </a:r>
            <a:r>
              <a:rPr lang="fr-FR" sz="1400" i="1" u="sng" dirty="0" smtClean="0">
                <a:solidFill>
                  <a:schemeClr val="tx2"/>
                </a:solidFill>
                <a:latin typeface="Calibri"/>
                <a:cs typeface="Calibri"/>
              </a:rPr>
              <a:t>trois dispositifs</a:t>
            </a:r>
          </a:p>
          <a:p>
            <a:endParaRPr lang="fr-FR" sz="1600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2" name="Accolade fermante 11"/>
          <p:cNvSpPr/>
          <p:nvPr/>
        </p:nvSpPr>
        <p:spPr>
          <a:xfrm>
            <a:off x="7812360" y="2276872"/>
            <a:ext cx="144016" cy="1728192"/>
          </a:xfrm>
          <a:prstGeom prst="rightBrace">
            <a:avLst>
              <a:gd name="adj1" fmla="val 8333"/>
              <a:gd name="adj2" fmla="val 319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Calibri"/>
              <a:cs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156176" y="1340768"/>
            <a:ext cx="25163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Tâche </a:t>
            </a:r>
          </a:p>
          <a:p>
            <a:pPr algn="ctr"/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Annonce d’une perforation digestive </a:t>
            </a:r>
            <a:endParaRPr lang="fr-FR" sz="1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7" name="Carré corné 16"/>
          <p:cNvSpPr/>
          <p:nvPr/>
        </p:nvSpPr>
        <p:spPr>
          <a:xfrm>
            <a:off x="6156176" y="1340768"/>
            <a:ext cx="2520280" cy="50405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/>
              <a:cs typeface="Calibri"/>
            </a:endParaRPr>
          </a:p>
        </p:txBody>
      </p:sp>
      <p:cxnSp>
        <p:nvCxnSpPr>
          <p:cNvPr id="18" name="Connecteur droit avec flèche 17"/>
          <p:cNvCxnSpPr>
            <a:stCxn id="17" idx="1"/>
            <a:endCxn id="24" idx="3"/>
          </p:cNvCxnSpPr>
          <p:nvPr/>
        </p:nvCxnSpPr>
        <p:spPr>
          <a:xfrm flipH="1" flipV="1">
            <a:off x="4470259" y="1582053"/>
            <a:ext cx="1685917" cy="107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547664" y="4293096"/>
            <a:ext cx="5400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Post-questionnaires</a:t>
            </a:r>
          </a:p>
          <a:p>
            <a:pPr algn="ctr">
              <a:buFontTx/>
              <a:buChar char="-"/>
            </a:pPr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 Questionnaire de présence : IPQ (</a:t>
            </a:r>
            <a:r>
              <a:rPr lang="fr-FR" sz="1200" dirty="0" err="1" smtClean="0">
                <a:solidFill>
                  <a:schemeClr val="tx2"/>
                </a:solidFill>
                <a:latin typeface="Calibri"/>
                <a:cs typeface="Calibri"/>
              </a:rPr>
              <a:t>Shubert</a:t>
            </a:r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, 2003) </a:t>
            </a:r>
          </a:p>
          <a:p>
            <a:pPr algn="ctr">
              <a:buFontTx/>
              <a:buChar char="-"/>
            </a:pPr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 Questionnaire de présence sociale (</a:t>
            </a:r>
            <a:r>
              <a:rPr lang="fr-FR" sz="1200" dirty="0" err="1" smtClean="0">
                <a:solidFill>
                  <a:schemeClr val="tx2"/>
                </a:solidFill>
                <a:latin typeface="Calibri"/>
                <a:cs typeface="Calibri"/>
              </a:rPr>
              <a:t>Bailenson</a:t>
            </a:r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 et al., 2005)</a:t>
            </a:r>
          </a:p>
          <a:p>
            <a:pPr algn="ctr">
              <a:buFontTx/>
              <a:buChar char="-"/>
            </a:pPr>
            <a:r>
              <a:rPr lang="fr-FR" sz="1200" dirty="0" smtClean="0">
                <a:solidFill>
                  <a:schemeClr val="tx2"/>
                </a:solidFill>
                <a:latin typeface="Calibri"/>
                <a:cs typeface="Calibri"/>
              </a:rPr>
              <a:t>Questionnaire sur la perception des performances d’annonce</a:t>
            </a:r>
          </a:p>
          <a:p>
            <a:pPr algn="ctr">
              <a:buFontTx/>
              <a:buChar char="-"/>
            </a:pPr>
            <a:endParaRPr lang="fr-FR" sz="1200" dirty="0">
              <a:solidFill>
                <a:schemeClr val="tx2"/>
              </a:solidFill>
              <a:latin typeface="Calibri"/>
              <a:cs typeface="Calibri"/>
            </a:endParaRPr>
          </a:p>
          <a:p>
            <a:pPr algn="ctr">
              <a:buFontTx/>
              <a:buChar char="-"/>
            </a:pPr>
            <a:endParaRPr lang="fr-FR" sz="12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algn="ctr">
              <a:buFontTx/>
              <a:buChar char="-"/>
            </a:pPr>
            <a:endParaRPr lang="fr-FR" sz="1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0" name="Carré corné 19"/>
          <p:cNvSpPr/>
          <p:nvPr/>
        </p:nvSpPr>
        <p:spPr>
          <a:xfrm>
            <a:off x="1547664" y="4293096"/>
            <a:ext cx="5328592" cy="86409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/>
              <a:cs typeface="Calibri"/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2411760" y="40050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139952" y="40050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940152" y="40050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547664" y="1412776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1"/>
                </a:solidFill>
                <a:latin typeface="Calibri"/>
                <a:cs typeface="Calibri"/>
              </a:rPr>
              <a:t>Utilisateur : 26 naïfs+10 experts</a:t>
            </a:r>
            <a:r>
              <a:rPr lang="fr-FR" sz="1600" dirty="0" smtClean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endParaRPr lang="fr-FR" sz="16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C:\Users\ochsm\Documents\Documents - Magalie Ochs\Publications\Revue JMUI\LaTeX\devicesEx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04864"/>
            <a:ext cx="7165696" cy="1839068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1043608" y="5373216"/>
            <a:ext cx="6801862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 smtClean="0">
                <a:solidFill>
                  <a:schemeClr val="tx2"/>
                </a:solidFill>
              </a:rPr>
              <a:t> Corpus humain-machine : </a:t>
            </a:r>
            <a:r>
              <a:rPr lang="fr-FR" b="1" i="1" dirty="0" smtClean="0">
                <a:solidFill>
                  <a:schemeClr val="tx2"/>
                </a:solidFill>
              </a:rPr>
              <a:t>108 interactions – 5h30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 smtClean="0">
                <a:solidFill>
                  <a:schemeClr val="tx2"/>
                </a:solidFill>
              </a:rPr>
              <a:t> Annotation automatique des comportements non-verbaux 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 smtClean="0">
                <a:solidFill>
                  <a:schemeClr val="tx2"/>
                </a:solidFill>
              </a:rPr>
              <a:t>  Vidéos « </a:t>
            </a:r>
            <a:r>
              <a:rPr lang="fr-FR" dirty="0" err="1" smtClean="0">
                <a:solidFill>
                  <a:schemeClr val="tx2"/>
                </a:solidFill>
              </a:rPr>
              <a:t>taggées</a:t>
            </a:r>
            <a:r>
              <a:rPr lang="fr-FR" dirty="0" smtClean="0">
                <a:solidFill>
                  <a:schemeClr val="tx2"/>
                </a:solidFill>
              </a:rPr>
              <a:t> » avec le niveau de présence </a:t>
            </a:r>
            <a:endParaRPr lang="fr-FR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11</a:t>
            </a:fld>
            <a:endParaRPr lang="fr-FR"/>
          </a:p>
        </p:txBody>
      </p:sp>
      <p:grpSp>
        <p:nvGrpSpPr>
          <p:cNvPr id="2" name="Groupe 3"/>
          <p:cNvGrpSpPr/>
          <p:nvPr/>
        </p:nvGrpSpPr>
        <p:grpSpPr>
          <a:xfrm>
            <a:off x="323528" y="260648"/>
            <a:ext cx="8820472" cy="6264696"/>
            <a:chOff x="0" y="116632"/>
            <a:chExt cx="8820472" cy="6264696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323528" y="1772816"/>
              <a:ext cx="3744416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0" y="4509120"/>
              <a:ext cx="4425801" cy="17281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576064" y="116632"/>
              <a:ext cx="3131840" cy="1556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8" descr="http://www.lpl-aix.fr/%7Eacorformed/images/IMG_076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353" y="4725144"/>
              <a:ext cx="1368152" cy="1080120"/>
            </a:xfrm>
            <a:prstGeom prst="rect">
              <a:avLst/>
            </a:prstGeom>
            <a:noFill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26887"/>
            <a:stretch>
              <a:fillRect/>
            </a:stretch>
          </p:blipFill>
          <p:spPr bwMode="auto">
            <a:xfrm>
              <a:off x="3273673" y="4725144"/>
              <a:ext cx="1016584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3513" y="4725144"/>
              <a:ext cx="1368151" cy="108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48880"/>
              <a:ext cx="2520280" cy="1584176"/>
            </a:xfrm>
            <a:prstGeom prst="rect">
              <a:avLst/>
            </a:prstGeom>
            <a:noFill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7664" y="449288"/>
              <a:ext cx="1440160" cy="1180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576064" y="172289"/>
              <a:ext cx="2493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Corpus of doctor-patient interaction</a:t>
              </a:r>
              <a:endParaRPr lang="en-US" sz="12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78031" y="5805264"/>
              <a:ext cx="32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Corpus of human-machine interaction </a:t>
              </a:r>
            </a:p>
            <a:p>
              <a:pPr algn="ctr"/>
              <a:r>
                <a:rPr lang="en-US" sz="1200" b="1" dirty="0" smtClean="0"/>
                <a:t>with different devices</a:t>
              </a:r>
              <a:endParaRPr lang="en-US" sz="1200" b="1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11960" y="188640"/>
              <a:ext cx="1944216" cy="1518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>
              <a:off x="3707904" y="76470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Virage 16"/>
            <p:cNvSpPr/>
            <p:nvPr/>
          </p:nvSpPr>
          <p:spPr>
            <a:xfrm rot="10800000">
              <a:off x="4067944" y="1700808"/>
              <a:ext cx="936104" cy="1008112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ochsm\Documents\Documents - Magalie Ochs\Publications\CASA 2017\3DPlayer.jpg"/>
            <p:cNvPicPr>
              <a:picLocks noChangeAspect="1" noChangeArrowheads="1"/>
            </p:cNvPicPr>
            <p:nvPr/>
          </p:nvPicPr>
          <p:blipFill>
            <a:blip r:embed="rId9" cstate="print"/>
            <a:srcRect r="40909"/>
            <a:stretch>
              <a:fillRect/>
            </a:stretch>
          </p:blipFill>
          <p:spPr bwMode="auto">
            <a:xfrm>
              <a:off x="4932040" y="4437112"/>
              <a:ext cx="2477307" cy="1944216"/>
            </a:xfrm>
            <a:prstGeom prst="rect">
              <a:avLst/>
            </a:prstGeom>
            <a:noFill/>
          </p:spPr>
        </p:pic>
        <p:sp>
          <p:nvSpPr>
            <p:cNvPr id="19" name="Flèche droite 18"/>
            <p:cNvSpPr/>
            <p:nvPr/>
          </p:nvSpPr>
          <p:spPr>
            <a:xfrm>
              <a:off x="4427984" y="508518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7544" y="1844824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Semi-autonomous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1" name="Flèche vers le bas 20"/>
            <p:cNvSpPr/>
            <p:nvPr/>
          </p:nvSpPr>
          <p:spPr>
            <a:xfrm>
              <a:off x="2051720" y="4005064"/>
              <a:ext cx="432048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708920"/>
              <a:ext cx="526863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1031558" y="2780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652120" y="1844824"/>
              <a:ext cx="2844824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2457921"/>
              <a:ext cx="2232248" cy="1403127"/>
            </a:xfrm>
            <a:prstGeom prst="rect">
              <a:avLst/>
            </a:prstGeom>
            <a:noFill/>
          </p:spPr>
        </p:pic>
        <p:sp>
          <p:nvSpPr>
            <p:cNvPr id="26" name="ZoneTexte 25"/>
            <p:cNvSpPr txBox="1"/>
            <p:nvPr/>
          </p:nvSpPr>
          <p:spPr>
            <a:xfrm>
              <a:off x="5292080" y="1916832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4067944" y="2996952"/>
              <a:ext cx="158417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lèche droite 27"/>
            <p:cNvSpPr/>
            <p:nvPr/>
          </p:nvSpPr>
          <p:spPr>
            <a:xfrm rot="16200000">
              <a:off x="6480212" y="4041068"/>
              <a:ext cx="43204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" descr="Résultat de recherche d'images pour &quot;image 1 entouré&quot;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79912" y="476672"/>
              <a:ext cx="294986" cy="288032"/>
            </a:xfrm>
            <a:prstGeom prst="rect">
              <a:avLst/>
            </a:prstGeom>
            <a:noFill/>
          </p:spPr>
        </p:pic>
        <p:pic>
          <p:nvPicPr>
            <p:cNvPr id="30" name="Picture 6" descr="Résultat de recherche d'images pour &quot;image 2 entouré&quot;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27984" y="2060848"/>
              <a:ext cx="281707" cy="298525"/>
            </a:xfrm>
            <a:prstGeom prst="rect">
              <a:avLst/>
            </a:prstGeom>
            <a:noFill/>
          </p:spPr>
        </p:pic>
        <p:pic>
          <p:nvPicPr>
            <p:cNvPr id="31" name="Picture 8" descr="Résultat de recherche d'images pour &quot;image 3 entouré&quot;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83768" y="4077072"/>
              <a:ext cx="360040" cy="382350"/>
            </a:xfrm>
            <a:prstGeom prst="rect">
              <a:avLst/>
            </a:prstGeom>
            <a:noFill/>
          </p:spPr>
        </p:pic>
        <p:pic>
          <p:nvPicPr>
            <p:cNvPr id="32" name="Picture 10" descr="Résultat de recherche d'images pour &quot;image 4 entouré&quot;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92080" y="3789040"/>
              <a:ext cx="341929" cy="360040"/>
            </a:xfrm>
            <a:prstGeom prst="rect">
              <a:avLst/>
            </a:prstGeom>
            <a:noFill/>
          </p:spPr>
        </p:pic>
      </p:grpSp>
      <p:sp>
        <p:nvSpPr>
          <p:cNvPr id="35" name="Rectangle à coins arrondis 34"/>
          <p:cNvSpPr/>
          <p:nvPr/>
        </p:nvSpPr>
        <p:spPr>
          <a:xfrm>
            <a:off x="5436096" y="1916832"/>
            <a:ext cx="3707904" cy="2736304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play video for Acorforme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267744" y="1106742"/>
            <a:ext cx="4248472" cy="318635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4427984" y="6309320"/>
            <a:ext cx="457200" cy="441325"/>
          </a:xfrm>
        </p:spPr>
        <p:txBody>
          <a:bodyPr/>
          <a:lstStyle/>
          <a:p>
            <a:fld id="{8B5AC8E4-4FB4-413F-9BF8-A24F030E4B02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01752" y="365792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Analyse du corpus humain-machine </a:t>
            </a:r>
            <a:br>
              <a:rPr lang="fr-FR" dirty="0" smtClean="0"/>
            </a:br>
            <a:r>
              <a:rPr lang="fr-FR" dirty="0" smtClean="0"/>
              <a:t>pour construire le système </a:t>
            </a:r>
            <a:r>
              <a:rPr lang="fr-FR" b="1" i="1" dirty="0" smtClean="0"/>
              <a:t>autonome</a:t>
            </a:r>
            <a:endParaRPr lang="fr-FR" b="1" i="1" dirty="0"/>
          </a:p>
        </p:txBody>
      </p:sp>
      <p:pic>
        <p:nvPicPr>
          <p:cNvPr id="8" name="Picture 2" descr="C:\Users\ochsm\Documents\Documents - Magalie Ochs\Publications\CASA 2017\3DPlay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1412776"/>
            <a:ext cx="6133348" cy="2844349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547664" y="4293096"/>
            <a:ext cx="6038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/>
              <a:t> Première évaluation utilisateur : </a:t>
            </a:r>
            <a:r>
              <a:rPr lang="fr-FR" i="1" dirty="0" smtClean="0"/>
              <a:t>présence </a:t>
            </a:r>
            <a:r>
              <a:rPr lang="fr-FR" dirty="0" smtClean="0"/>
              <a:t>et </a:t>
            </a:r>
            <a:r>
              <a:rPr lang="fr-FR" i="1" dirty="0" smtClean="0"/>
              <a:t>coprésence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 Entrainement du système de </a:t>
            </a:r>
            <a:r>
              <a:rPr lang="fr-FR" i="1" dirty="0" smtClean="0">
                <a:solidFill>
                  <a:schemeClr val="tx2"/>
                </a:solidFill>
              </a:rPr>
              <a:t>reconnaissance vocale 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 Affinement </a:t>
            </a:r>
            <a:r>
              <a:rPr lang="fr-FR" i="1" dirty="0" smtClean="0">
                <a:solidFill>
                  <a:schemeClr val="tx2"/>
                </a:solidFill>
              </a:rPr>
              <a:t>des règles de dialogue </a:t>
            </a:r>
          </a:p>
          <a:p>
            <a:pPr>
              <a:buFont typeface="Wingdings" pitchFamily="2" charset="2"/>
              <a:buChar char="§"/>
            </a:pPr>
            <a:endParaRPr lang="fr-FR" i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 Analyse </a:t>
            </a:r>
            <a:r>
              <a:rPr lang="fr-FR" i="1" dirty="0" smtClean="0">
                <a:solidFill>
                  <a:schemeClr val="tx2"/>
                </a:solidFill>
              </a:rPr>
              <a:t>des comportements non-verbaux 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e.g</a:t>
            </a:r>
            <a:r>
              <a:rPr lang="fr-FR" dirty="0" smtClean="0"/>
              <a:t>. plus de mouvements quand on voit son corps ? </a:t>
            </a:r>
          </a:p>
          <a:p>
            <a:pPr lvl="1"/>
            <a:r>
              <a:rPr lang="fr-FR" dirty="0" smtClean="0"/>
              <a:t>-&gt; quel système de </a:t>
            </a:r>
            <a:r>
              <a:rPr lang="fr-FR" dirty="0" err="1" smtClean="0"/>
              <a:t>reco</a:t>
            </a:r>
            <a:r>
              <a:rPr lang="fr-FR" dirty="0" smtClean="0"/>
              <a:t> .</a:t>
            </a:r>
            <a:r>
              <a:rPr lang="fr-FR" dirty="0" smtClean="0"/>
              <a:t>gestuelle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7" name="Flèche courbée vers la droite 6"/>
          <p:cNvSpPr/>
          <p:nvPr/>
        </p:nvSpPr>
        <p:spPr>
          <a:xfrm>
            <a:off x="395536" y="2780928"/>
            <a:ext cx="792088" cy="27363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pSp>
        <p:nvGrpSpPr>
          <p:cNvPr id="2" name="Groupe 3"/>
          <p:cNvGrpSpPr/>
          <p:nvPr/>
        </p:nvGrpSpPr>
        <p:grpSpPr>
          <a:xfrm>
            <a:off x="971601" y="188640"/>
            <a:ext cx="7416823" cy="4968552"/>
            <a:chOff x="-129729" y="116632"/>
            <a:chExt cx="8950201" cy="6264696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323528" y="1772816"/>
              <a:ext cx="3744416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0" y="4509120"/>
              <a:ext cx="4425801" cy="17281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-129729" y="116632"/>
              <a:ext cx="3837634" cy="1556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pic>
          <p:nvPicPr>
            <p:cNvPr id="8" name="Picture 8" descr="http://www.lpl-aix.fr/%7Eacorformed/images/IMG_076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353" y="4725144"/>
              <a:ext cx="1368152" cy="1080120"/>
            </a:xfrm>
            <a:prstGeom prst="rect">
              <a:avLst/>
            </a:prstGeom>
            <a:noFill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26887"/>
            <a:stretch>
              <a:fillRect/>
            </a:stretch>
          </p:blipFill>
          <p:spPr bwMode="auto">
            <a:xfrm>
              <a:off x="3273673" y="4725144"/>
              <a:ext cx="1016584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3513" y="4725144"/>
              <a:ext cx="1368151" cy="108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48880"/>
              <a:ext cx="2520280" cy="1584176"/>
            </a:xfrm>
            <a:prstGeom prst="rect">
              <a:avLst/>
            </a:prstGeom>
            <a:noFill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7664" y="449288"/>
              <a:ext cx="1440160" cy="1180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31887" y="172289"/>
              <a:ext cx="3401085" cy="329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Corpus of doctor-patient interaction</a:t>
              </a:r>
              <a:endParaRPr lang="en-US" sz="11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4436" y="5805265"/>
              <a:ext cx="3621609" cy="54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/>
                <a:t>Corpus of human-machine interaction </a:t>
              </a:r>
            </a:p>
            <a:p>
              <a:pPr algn="ctr"/>
              <a:r>
                <a:rPr lang="en-US" sz="1100" b="1" dirty="0" smtClean="0"/>
                <a:t>with different devices</a:t>
              </a:r>
              <a:endParaRPr lang="en-US" sz="1100" b="1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11960" y="188640"/>
              <a:ext cx="1944216" cy="1518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>
              <a:off x="3707904" y="76470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7" name="Virage 16"/>
            <p:cNvSpPr/>
            <p:nvPr/>
          </p:nvSpPr>
          <p:spPr>
            <a:xfrm rot="10800000">
              <a:off x="4067944" y="1700808"/>
              <a:ext cx="936104" cy="1008112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ochsm\Documents\Documents - Magalie Ochs\Publications\CASA 2017\3DPlayer.jpg"/>
            <p:cNvPicPr>
              <a:picLocks noChangeAspect="1" noChangeArrowheads="1"/>
            </p:cNvPicPr>
            <p:nvPr/>
          </p:nvPicPr>
          <p:blipFill>
            <a:blip r:embed="rId9" cstate="print"/>
            <a:srcRect r="40909"/>
            <a:stretch>
              <a:fillRect/>
            </a:stretch>
          </p:blipFill>
          <p:spPr bwMode="auto">
            <a:xfrm>
              <a:off x="4932040" y="4437112"/>
              <a:ext cx="2477307" cy="1944216"/>
            </a:xfrm>
            <a:prstGeom prst="rect">
              <a:avLst/>
            </a:prstGeom>
            <a:noFill/>
          </p:spPr>
        </p:pic>
        <p:sp>
          <p:nvSpPr>
            <p:cNvPr id="19" name="Flèche droite 18"/>
            <p:cNvSpPr/>
            <p:nvPr/>
          </p:nvSpPr>
          <p:spPr>
            <a:xfrm>
              <a:off x="4427984" y="508518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7544" y="1844824"/>
              <a:ext cx="3528392" cy="54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 smtClean="0"/>
                <a:t>Semi-autonomous</a:t>
              </a:r>
              <a:r>
                <a:rPr lang="en-US" sz="1100" b="1" dirty="0" smtClean="0"/>
                <a:t> virtual reality</a:t>
              </a:r>
            </a:p>
            <a:p>
              <a:pPr algn="ctr"/>
              <a:r>
                <a:rPr lang="en-US" sz="1100" b="1" dirty="0" smtClean="0"/>
                <a:t> training platform</a:t>
              </a:r>
              <a:endParaRPr lang="en-US" sz="1100" b="1" dirty="0"/>
            </a:p>
          </p:txBody>
        </p:sp>
        <p:sp>
          <p:nvSpPr>
            <p:cNvPr id="21" name="Flèche vers le bas 20"/>
            <p:cNvSpPr/>
            <p:nvPr/>
          </p:nvSpPr>
          <p:spPr>
            <a:xfrm>
              <a:off x="2051720" y="4005064"/>
              <a:ext cx="432048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708920"/>
              <a:ext cx="526863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1031558" y="2780928"/>
              <a:ext cx="342778" cy="329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 smtClean="0"/>
                <a:t>+</a:t>
              </a:r>
              <a:endParaRPr lang="fr-FR" sz="1100" b="1" dirty="0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652120" y="1844824"/>
              <a:ext cx="2844824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pic>
          <p:nvPicPr>
            <p:cNvPr id="25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2457921"/>
              <a:ext cx="2232248" cy="1403127"/>
            </a:xfrm>
            <a:prstGeom prst="rect">
              <a:avLst/>
            </a:prstGeom>
            <a:noFill/>
          </p:spPr>
        </p:pic>
        <p:sp>
          <p:nvSpPr>
            <p:cNvPr id="26" name="ZoneTexte 25"/>
            <p:cNvSpPr txBox="1"/>
            <p:nvPr/>
          </p:nvSpPr>
          <p:spPr>
            <a:xfrm>
              <a:off x="5292080" y="1916832"/>
              <a:ext cx="3528392" cy="54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 smtClean="0"/>
                <a:t>Autonomous</a:t>
              </a:r>
              <a:r>
                <a:rPr lang="en-US" sz="1100" b="1" dirty="0" smtClean="0"/>
                <a:t> virtual reality</a:t>
              </a:r>
            </a:p>
            <a:p>
              <a:pPr algn="ctr"/>
              <a:r>
                <a:rPr lang="en-US" sz="1100" b="1" dirty="0" smtClean="0"/>
                <a:t> training platform</a:t>
              </a:r>
              <a:endParaRPr lang="en-US" sz="1100" b="1" dirty="0"/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4067944" y="2996952"/>
              <a:ext cx="158417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8" name="Flèche droite 27"/>
            <p:cNvSpPr/>
            <p:nvPr/>
          </p:nvSpPr>
          <p:spPr>
            <a:xfrm rot="16200000">
              <a:off x="6480212" y="4041068"/>
              <a:ext cx="43204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pic>
          <p:nvPicPr>
            <p:cNvPr id="29" name="Picture 2" descr="Résultat de recherche d'images pour &quot;image 1 entouré&quot;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79912" y="476672"/>
              <a:ext cx="294986" cy="288032"/>
            </a:xfrm>
            <a:prstGeom prst="rect">
              <a:avLst/>
            </a:prstGeom>
            <a:noFill/>
          </p:spPr>
        </p:pic>
        <p:pic>
          <p:nvPicPr>
            <p:cNvPr id="30" name="Picture 6" descr="Résultat de recherche d'images pour &quot;image 2 entouré&quot;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27984" y="2060848"/>
              <a:ext cx="281707" cy="298525"/>
            </a:xfrm>
            <a:prstGeom prst="rect">
              <a:avLst/>
            </a:prstGeom>
            <a:noFill/>
          </p:spPr>
        </p:pic>
        <p:pic>
          <p:nvPicPr>
            <p:cNvPr id="31" name="Picture 8" descr="Résultat de recherche d'images pour &quot;image 3 entouré&quot;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83768" y="4077072"/>
              <a:ext cx="360040" cy="382350"/>
            </a:xfrm>
            <a:prstGeom prst="rect">
              <a:avLst/>
            </a:prstGeom>
            <a:noFill/>
          </p:spPr>
        </p:pic>
        <p:pic>
          <p:nvPicPr>
            <p:cNvPr id="32" name="Picture 10" descr="Résultat de recherche d'images pour &quot;image 4 entouré&quot;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92080" y="3789040"/>
              <a:ext cx="341929" cy="360040"/>
            </a:xfrm>
            <a:prstGeom prst="rect">
              <a:avLst/>
            </a:prstGeom>
            <a:noFill/>
          </p:spPr>
        </p:pic>
      </p:grpSp>
      <p:sp>
        <p:nvSpPr>
          <p:cNvPr id="34" name="Titre 1"/>
          <p:cNvSpPr txBox="1">
            <a:spLocks/>
          </p:cNvSpPr>
          <p:nvPr/>
        </p:nvSpPr>
        <p:spPr>
          <a:xfrm>
            <a:off x="467544" y="5229200"/>
            <a:ext cx="8280920" cy="2232248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smtClean="0"/>
              <a:t>Un système </a:t>
            </a:r>
            <a:r>
              <a:rPr lang="fr-FR" sz="2800" b="1" i="1" dirty="0" smtClean="0"/>
              <a:t>semi-autonome</a:t>
            </a:r>
            <a:r>
              <a:rPr lang="fr-FR" sz="2800" b="1" dirty="0" smtClean="0"/>
              <a:t> pour la création de corpus d’interaction humain-machine en réalité virtuelle</a:t>
            </a:r>
          </a:p>
          <a:p>
            <a:endParaRPr lang="fr-FR" sz="1000" b="1" dirty="0" smtClean="0"/>
          </a:p>
          <a:p>
            <a:r>
              <a:rPr lang="fr-FR" sz="1800" dirty="0" smtClean="0">
                <a:solidFill>
                  <a:schemeClr val="tx2"/>
                </a:solidFill>
              </a:rPr>
              <a:t>Application au système </a:t>
            </a:r>
            <a:r>
              <a:rPr lang="fr-FR" sz="1800" dirty="0" err="1" smtClean="0">
                <a:solidFill>
                  <a:schemeClr val="tx2"/>
                </a:solidFill>
              </a:rPr>
              <a:t>Acorformed</a:t>
            </a:r>
            <a:r>
              <a:rPr lang="fr-FR" sz="1800" dirty="0" smtClean="0">
                <a:solidFill>
                  <a:schemeClr val="tx2"/>
                </a:solidFill>
              </a:rPr>
              <a:t> pour la formation des médecins à l’annonce</a:t>
            </a:r>
          </a:p>
          <a:p>
            <a:r>
              <a:rPr lang="fr-FR" sz="1800" dirty="0" smtClean="0">
                <a:solidFill>
                  <a:schemeClr val="tx2"/>
                </a:solidFill>
              </a:rPr>
              <a:t>d’évènements indésirable graves</a:t>
            </a:r>
            <a:endParaRPr lang="en-US" sz="1800" i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Contexte</a:t>
            </a:r>
            <a:r>
              <a:rPr lang="en-US" dirty="0" smtClean="0"/>
              <a:t> &amp; </a:t>
            </a:r>
            <a:r>
              <a:rPr lang="en-US" dirty="0" err="1" smtClean="0"/>
              <a:t>Objectifs</a:t>
            </a:r>
            <a:r>
              <a:rPr lang="en-US" dirty="0" smtClean="0"/>
              <a:t> </a:t>
            </a:r>
            <a:r>
              <a:rPr lang="en-US" dirty="0" err="1" smtClean="0"/>
              <a:t>généraux</a:t>
            </a:r>
            <a:r>
              <a:rPr lang="en-US" dirty="0" smtClean="0"/>
              <a:t>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4427984" y="6309320"/>
            <a:ext cx="457200" cy="441325"/>
          </a:xfrm>
        </p:spPr>
        <p:txBody>
          <a:bodyPr/>
          <a:lstStyle/>
          <a:p>
            <a:fld id="{8B5AC8E4-4FB4-413F-9BF8-A24F030E4B02}" type="slidenum">
              <a:rPr lang="en-US" smtClean="0">
                <a:latin typeface="Calibri"/>
                <a:cs typeface="Calibri"/>
              </a:rPr>
              <a:pPr/>
              <a:t>2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2334" y="1340768"/>
            <a:ext cx="675056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accent1"/>
                </a:solidFill>
                <a:latin typeface="Calibri"/>
                <a:cs typeface="Calibri"/>
              </a:rPr>
              <a:t>Impact de l’annonce d’événements indésirables graves liés au soin</a:t>
            </a:r>
          </a:p>
          <a:p>
            <a:pPr lvl="1"/>
            <a:r>
              <a:rPr lang="fr-FR" sz="1900" b="1" dirty="0" smtClean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endParaRPr lang="fr-FR" sz="190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pic>
        <p:nvPicPr>
          <p:cNvPr id="48130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060848"/>
            <a:ext cx="1905000" cy="717826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539552" y="1772816"/>
            <a:ext cx="32438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Evolution de la maladie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Adhésion au traitement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Effets secondaires des médicaments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Probabilité de survie à la maladie</a:t>
            </a:r>
          </a:p>
          <a:p>
            <a:pPr marL="285750" indent="-285750"/>
            <a:endParaRPr lang="fr-FR" sz="14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sz="1400" b="1" dirty="0" smtClean="0">
                <a:solidFill>
                  <a:schemeClr val="tx2"/>
                </a:solidFill>
                <a:latin typeface="Calibri"/>
                <a:cs typeface="Calibri"/>
              </a:rPr>
              <a:t>Formation actuelle avec des acteurs</a:t>
            </a:r>
          </a:p>
          <a:p>
            <a:pPr marL="285750" indent="-285750"/>
            <a:endParaRPr lang="fr-FR" sz="1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2" name="Image 11" descr="IPCB3.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772816"/>
            <a:ext cx="2176242" cy="122413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512" y="3435384"/>
            <a:ext cx="64051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accent1"/>
                </a:solidFill>
                <a:latin typeface="Calibri"/>
                <a:cs typeface="Calibri"/>
              </a:rPr>
              <a:t>Objectif du projet : Former les médecins avec un patient virtuel</a:t>
            </a:r>
          </a:p>
          <a:p>
            <a:pPr lvl="1"/>
            <a:r>
              <a:rPr lang="fr-FR" sz="2000" b="1" dirty="0" smtClean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endParaRPr lang="fr-FR" sz="200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23528" y="3939440"/>
            <a:ext cx="43924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  <a:latin typeface="Calibri"/>
                <a:cs typeface="Calibri"/>
              </a:rPr>
              <a:t>Interaction « naturelle »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Situation réelle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Interaction en langage naturel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Multi-modalité</a:t>
            </a:r>
          </a:p>
          <a:p>
            <a:pPr marL="742950" lvl="1" indent="-285750"/>
            <a:endParaRPr lang="fr-FR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sz="1600" b="1" i="1" dirty="0" smtClean="0">
                <a:solidFill>
                  <a:schemeClr val="tx2"/>
                </a:solidFill>
                <a:latin typeface="Calibri"/>
                <a:cs typeface="Calibri"/>
              </a:rPr>
              <a:t>Mesures comportementales </a:t>
            </a:r>
            <a:r>
              <a:rPr lang="fr-FR" sz="1600" b="1" dirty="0" smtClean="0">
                <a:solidFill>
                  <a:schemeClr val="tx2"/>
                </a:solidFill>
                <a:latin typeface="Calibri"/>
                <a:cs typeface="Calibri"/>
              </a:rPr>
              <a:t>de performances</a:t>
            </a:r>
            <a:endParaRPr lang="fr-FR" sz="1600" b="1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fr-FR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sz="1600" b="1" dirty="0" smtClean="0">
                <a:solidFill>
                  <a:schemeClr val="tx2"/>
                </a:solidFill>
                <a:latin typeface="Calibri"/>
                <a:cs typeface="Calibri"/>
              </a:rPr>
              <a:t>Différent degrés d’</a:t>
            </a:r>
            <a:r>
              <a:rPr lang="fr-FR" sz="1600" b="1" i="1" dirty="0" smtClean="0">
                <a:solidFill>
                  <a:schemeClr val="tx2"/>
                </a:solidFill>
                <a:latin typeface="Calibri"/>
                <a:cs typeface="Calibri"/>
              </a:rPr>
              <a:t>immersion</a:t>
            </a:r>
          </a:p>
          <a:p>
            <a:pPr marL="742950" lvl="1" indent="-285750"/>
            <a:endParaRPr lang="fr-FR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8" descr="http://www.lpl-aix.fr/%7Eacorformed/images/IMG_076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4508944"/>
            <a:ext cx="2208245" cy="1656184"/>
          </a:xfrm>
          <a:prstGeom prst="rect">
            <a:avLst/>
          </a:prstGeom>
          <a:noFill/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3932880"/>
            <a:ext cx="1440160" cy="223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4205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7816" y="437800"/>
            <a:ext cx="7366592" cy="75895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Approches méthodologiques fondées </a:t>
            </a:r>
            <a:br>
              <a:rPr lang="fr-FR" dirty="0" smtClean="0"/>
            </a:br>
            <a:r>
              <a:rPr lang="fr-FR" dirty="0" smtClean="0"/>
              <a:t>sur l’analyse de corpus 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4427984" y="6309320"/>
            <a:ext cx="457200" cy="441325"/>
          </a:xfrm>
        </p:spPr>
        <p:txBody>
          <a:bodyPr/>
          <a:lstStyle/>
          <a:p>
            <a:fld id="{8B5AC8E4-4FB4-413F-9BF8-A24F030E4B02}" type="slidenum">
              <a:rPr lang="en-US" smtClean="0">
                <a:latin typeface="Calibri"/>
                <a:cs typeface="Calibri"/>
              </a:rPr>
              <a:pPr/>
              <a:t>3</a:t>
            </a:fld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2" descr="http://www.lpl-aix.fr/~acorformed/images/virtual_environment.png"/>
          <p:cNvPicPr>
            <a:picLocks noChangeAspect="1" noChangeArrowheads="1"/>
          </p:cNvPicPr>
          <p:nvPr/>
        </p:nvPicPr>
        <p:blipFill>
          <a:blip r:embed="rId3" cstate="print"/>
          <a:srcRect t="15949"/>
          <a:stretch>
            <a:fillRect/>
          </a:stretch>
        </p:blipFill>
        <p:spPr bwMode="auto">
          <a:xfrm>
            <a:off x="1115616" y="4541509"/>
            <a:ext cx="2448272" cy="1623795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204342" y="1628800"/>
            <a:ext cx="234660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accent1"/>
                </a:solidFill>
                <a:latin typeface="Calibri"/>
                <a:cs typeface="Calibri"/>
              </a:rPr>
              <a:t>Approche classique</a:t>
            </a:r>
          </a:p>
          <a:p>
            <a:pPr lvl="1"/>
            <a:r>
              <a:rPr lang="fr-FR" sz="1900" b="1" dirty="0" smtClean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endParaRPr lang="fr-FR" sz="190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64401" y="198884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Corpus </a:t>
            </a:r>
          </a:p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humain-humain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749023" y="2041684"/>
            <a:ext cx="223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Modèles computationnels  </a:t>
            </a:r>
          </a:p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de comportements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454160" y="2132856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Agent virtuel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251066" y="2132856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Tests perceptifs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1" name="Flèche droite 30"/>
          <p:cNvSpPr/>
          <p:nvPr/>
        </p:nvSpPr>
        <p:spPr>
          <a:xfrm>
            <a:off x="2460317" y="2132856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052605" y="2132856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droite 32"/>
          <p:cNvSpPr/>
          <p:nvPr/>
        </p:nvSpPr>
        <p:spPr>
          <a:xfrm>
            <a:off x="6780797" y="2132856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251520" y="2996952"/>
            <a:ext cx="237815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accent1"/>
                </a:solidFill>
                <a:latin typeface="Calibri"/>
                <a:cs typeface="Calibri"/>
              </a:rPr>
              <a:t>Approche proposée</a:t>
            </a:r>
          </a:p>
          <a:p>
            <a:pPr lvl="1"/>
            <a:r>
              <a:rPr lang="fr-FR" sz="1900" b="1" dirty="0" smtClean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endParaRPr lang="fr-FR" sz="190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715844" y="3750712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Corpus </a:t>
            </a:r>
          </a:p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humain-humain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004722" y="3769876"/>
            <a:ext cx="223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Agent virtuel </a:t>
            </a:r>
          </a:p>
          <a:p>
            <a:pPr algn="ctr"/>
            <a:r>
              <a:rPr lang="fr-FR" sz="1400" i="1" dirty="0" smtClean="0">
                <a:solidFill>
                  <a:srgbClr val="F85528"/>
                </a:solidFill>
              </a:rPr>
              <a:t>semi-autonome</a:t>
            </a:r>
            <a:endParaRPr lang="fr-FR" sz="1400" i="1" dirty="0">
              <a:solidFill>
                <a:srgbClr val="F85528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7380312" y="3481844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Tests perceptifs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39" name="Flèche droite 38"/>
          <p:cNvSpPr/>
          <p:nvPr/>
        </p:nvSpPr>
        <p:spPr>
          <a:xfrm>
            <a:off x="2339752" y="3913892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 droite 39"/>
          <p:cNvSpPr/>
          <p:nvPr/>
        </p:nvSpPr>
        <p:spPr>
          <a:xfrm>
            <a:off x="5076056" y="3913892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 droite 40"/>
          <p:cNvSpPr/>
          <p:nvPr/>
        </p:nvSpPr>
        <p:spPr>
          <a:xfrm>
            <a:off x="6884640" y="3913892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7308304" y="4057908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Corpus </a:t>
            </a:r>
          </a:p>
          <a:p>
            <a:pPr algn="ctr"/>
            <a:r>
              <a:rPr lang="fr-FR" sz="1400" i="1" dirty="0" smtClean="0">
                <a:solidFill>
                  <a:srgbClr val="F85528"/>
                </a:solidFill>
              </a:rPr>
              <a:t>humain-machine </a:t>
            </a:r>
            <a:endParaRPr lang="fr-FR" sz="1400" i="1" dirty="0">
              <a:solidFill>
                <a:srgbClr val="F85528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2699792" y="3769876"/>
            <a:ext cx="223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Modèles computationnels  </a:t>
            </a:r>
          </a:p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de comportements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45" name="Parenthèse ouvrante 44"/>
          <p:cNvSpPr/>
          <p:nvPr/>
        </p:nvSpPr>
        <p:spPr>
          <a:xfrm>
            <a:off x="7236296" y="3356992"/>
            <a:ext cx="216024" cy="12961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5076056" y="4849996"/>
            <a:ext cx="223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Agent virtuel </a:t>
            </a:r>
          </a:p>
          <a:p>
            <a:pPr algn="ctr"/>
            <a:r>
              <a:rPr lang="fr-FR" sz="1400" i="1" dirty="0" smtClean="0">
                <a:solidFill>
                  <a:srgbClr val="F85528"/>
                </a:solidFill>
              </a:rPr>
              <a:t>autonome</a:t>
            </a:r>
            <a:endParaRPr lang="fr-FR" sz="1400" i="1" dirty="0">
              <a:solidFill>
                <a:srgbClr val="F85528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578658" y="4993431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tx2"/>
                </a:solidFill>
              </a:rPr>
              <a:t>Tests perceptifs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49" name="Flèche droite 48"/>
          <p:cNvSpPr/>
          <p:nvPr/>
        </p:nvSpPr>
        <p:spPr>
          <a:xfrm rot="10800000">
            <a:off x="5076057" y="5013176"/>
            <a:ext cx="2880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Virage 50"/>
          <p:cNvSpPr/>
          <p:nvPr/>
        </p:nvSpPr>
        <p:spPr>
          <a:xfrm rot="10800000">
            <a:off x="6876257" y="4725144"/>
            <a:ext cx="1224136" cy="504056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179512" y="2780928"/>
            <a:ext cx="8784976" cy="3528392"/>
          </a:xfrm>
          <a:prstGeom prst="roundRect">
            <a:avLst/>
          </a:prstGeom>
          <a:noFill/>
          <a:ln w="38100">
            <a:solidFill>
              <a:srgbClr val="F8552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4205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  <p:bldP spid="39" grpId="0" animBg="1"/>
      <p:bldP spid="40" grpId="0" animBg="1"/>
      <p:bldP spid="41" grpId="0" animBg="1"/>
      <p:bldP spid="42" grpId="0"/>
      <p:bldP spid="43" grpId="0"/>
      <p:bldP spid="45" grpId="0" animBg="1"/>
      <p:bldP spid="46" grpId="0"/>
      <p:bldP spid="47" grpId="0"/>
      <p:bldP spid="49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4</a:t>
            </a:fld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323528" y="260648"/>
            <a:ext cx="8820472" cy="6264696"/>
            <a:chOff x="0" y="116632"/>
            <a:chExt cx="8820472" cy="6264696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323528" y="1772816"/>
              <a:ext cx="3744416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0" y="4509120"/>
              <a:ext cx="4425801" cy="17281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576064" y="116632"/>
              <a:ext cx="3131840" cy="1556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8" descr="http://www.lpl-aix.fr/%7Eacorformed/images/IMG_076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353" y="4725144"/>
              <a:ext cx="1368152" cy="1080120"/>
            </a:xfrm>
            <a:prstGeom prst="rect">
              <a:avLst/>
            </a:prstGeom>
            <a:noFill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26887"/>
            <a:stretch>
              <a:fillRect/>
            </a:stretch>
          </p:blipFill>
          <p:spPr bwMode="auto">
            <a:xfrm>
              <a:off x="3273673" y="4725144"/>
              <a:ext cx="1016584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3513" y="4725144"/>
              <a:ext cx="1368151" cy="108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48880"/>
              <a:ext cx="2520280" cy="1584176"/>
            </a:xfrm>
            <a:prstGeom prst="rect">
              <a:avLst/>
            </a:prstGeom>
            <a:noFill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7664" y="449288"/>
              <a:ext cx="1440160" cy="1180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576064" y="172289"/>
              <a:ext cx="2493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Corpus of doctor-patient interaction</a:t>
              </a:r>
              <a:endParaRPr lang="en-US" sz="12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78031" y="5805264"/>
              <a:ext cx="32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Corpus of human-machine interaction </a:t>
              </a:r>
            </a:p>
            <a:p>
              <a:pPr algn="ctr"/>
              <a:r>
                <a:rPr lang="en-US" sz="1200" b="1" dirty="0" smtClean="0"/>
                <a:t>with different devices</a:t>
              </a:r>
              <a:endParaRPr lang="en-US" sz="1200" b="1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11960" y="188640"/>
              <a:ext cx="1944216" cy="1518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>
              <a:off x="3707904" y="76470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Virage 16"/>
            <p:cNvSpPr/>
            <p:nvPr/>
          </p:nvSpPr>
          <p:spPr>
            <a:xfrm rot="10800000">
              <a:off x="4067944" y="1700808"/>
              <a:ext cx="936104" cy="1008112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ochsm\Documents\Documents - Magalie Ochs\Publications\CASA 2017\3DPlayer.jpg"/>
            <p:cNvPicPr>
              <a:picLocks noChangeAspect="1" noChangeArrowheads="1"/>
            </p:cNvPicPr>
            <p:nvPr/>
          </p:nvPicPr>
          <p:blipFill>
            <a:blip r:embed="rId9" cstate="print"/>
            <a:srcRect r="40909"/>
            <a:stretch>
              <a:fillRect/>
            </a:stretch>
          </p:blipFill>
          <p:spPr bwMode="auto">
            <a:xfrm>
              <a:off x="4932040" y="4437112"/>
              <a:ext cx="2477307" cy="1944216"/>
            </a:xfrm>
            <a:prstGeom prst="rect">
              <a:avLst/>
            </a:prstGeom>
            <a:noFill/>
          </p:spPr>
        </p:pic>
        <p:sp>
          <p:nvSpPr>
            <p:cNvPr id="19" name="Flèche droite 18"/>
            <p:cNvSpPr/>
            <p:nvPr/>
          </p:nvSpPr>
          <p:spPr>
            <a:xfrm>
              <a:off x="4427984" y="508518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7544" y="1844824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Semi-autonomous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1" name="Flèche vers le bas 20"/>
            <p:cNvSpPr/>
            <p:nvPr/>
          </p:nvSpPr>
          <p:spPr>
            <a:xfrm>
              <a:off x="2051720" y="4005064"/>
              <a:ext cx="432048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708920"/>
              <a:ext cx="526863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1031558" y="2780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652120" y="1844824"/>
              <a:ext cx="2844824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2457921"/>
              <a:ext cx="2232248" cy="1403127"/>
            </a:xfrm>
            <a:prstGeom prst="rect">
              <a:avLst/>
            </a:prstGeom>
            <a:noFill/>
          </p:spPr>
        </p:pic>
        <p:sp>
          <p:nvSpPr>
            <p:cNvPr id="26" name="ZoneTexte 25"/>
            <p:cNvSpPr txBox="1"/>
            <p:nvPr/>
          </p:nvSpPr>
          <p:spPr>
            <a:xfrm>
              <a:off x="5292080" y="1916832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4067944" y="2996952"/>
              <a:ext cx="158417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lèche droite 27"/>
            <p:cNvSpPr/>
            <p:nvPr/>
          </p:nvSpPr>
          <p:spPr>
            <a:xfrm rot="16200000">
              <a:off x="6480212" y="4041068"/>
              <a:ext cx="43204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" descr="Résultat de recherche d'images pour &quot;image 1 entouré&quot;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79912" y="476672"/>
              <a:ext cx="294986" cy="288032"/>
            </a:xfrm>
            <a:prstGeom prst="rect">
              <a:avLst/>
            </a:prstGeom>
            <a:noFill/>
          </p:spPr>
        </p:pic>
        <p:pic>
          <p:nvPicPr>
            <p:cNvPr id="30" name="Picture 6" descr="Résultat de recherche d'images pour &quot;image 2 entouré&quot;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27984" y="2060848"/>
              <a:ext cx="281707" cy="298525"/>
            </a:xfrm>
            <a:prstGeom prst="rect">
              <a:avLst/>
            </a:prstGeom>
            <a:noFill/>
          </p:spPr>
        </p:pic>
        <p:pic>
          <p:nvPicPr>
            <p:cNvPr id="31" name="Picture 8" descr="Résultat de recherche d'images pour &quot;image 3 entouré&quot;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83768" y="4077072"/>
              <a:ext cx="360040" cy="382350"/>
            </a:xfrm>
            <a:prstGeom prst="rect">
              <a:avLst/>
            </a:prstGeom>
            <a:noFill/>
          </p:spPr>
        </p:pic>
        <p:pic>
          <p:nvPicPr>
            <p:cNvPr id="32" name="Picture 10" descr="Résultat de recherche d'images pour &quot;image 4 entouré&quot;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92080" y="3789040"/>
              <a:ext cx="341929" cy="360040"/>
            </a:xfrm>
            <a:prstGeom prst="rect">
              <a:avLst/>
            </a:prstGeom>
            <a:noFill/>
          </p:spPr>
        </p:pic>
      </p:grpSp>
      <p:sp>
        <p:nvSpPr>
          <p:cNvPr id="34" name="Rectangle à coins arrondis 33"/>
          <p:cNvSpPr/>
          <p:nvPr/>
        </p:nvSpPr>
        <p:spPr>
          <a:xfrm>
            <a:off x="683568" y="0"/>
            <a:ext cx="6120680" cy="1988840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-171400"/>
            <a:ext cx="8892480" cy="1411561"/>
          </a:xfrm>
        </p:spPr>
        <p:txBody>
          <a:bodyPr/>
          <a:lstStyle/>
          <a:p>
            <a:r>
              <a:rPr lang="fr-FR" dirty="0" smtClean="0"/>
              <a:t>Collecte, annotation et transcription </a:t>
            </a:r>
            <a:br>
              <a:rPr lang="fr-FR" dirty="0" smtClean="0"/>
            </a:br>
            <a:r>
              <a:rPr lang="fr-FR" dirty="0" smtClean="0"/>
              <a:t>de corpus humain-humain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"/>
          </p:nvPr>
        </p:nvSpPr>
        <p:spPr>
          <a:xfrm>
            <a:off x="2266558" y="6425519"/>
            <a:ext cx="4825722" cy="243841"/>
          </a:xfrm>
        </p:spPr>
        <p:txBody>
          <a:bodyPr>
            <a:normAutofit fontScale="77500" lnSpcReduction="20000"/>
          </a:bodyPr>
          <a:lstStyle/>
          <a:p>
            <a:fld id="{86CB4B4D-7CA3-9044-876B-883B54F8677D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9512" y="1258297"/>
            <a:ext cx="849694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fr-FR" b="1" i="1" dirty="0" smtClean="0">
                <a:solidFill>
                  <a:schemeClr val="accent1"/>
                </a:solidFill>
                <a:latin typeface="Calibri"/>
                <a:cs typeface="Calibri"/>
              </a:rPr>
              <a:t>  Corpus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latin typeface="Calibri"/>
                <a:cs typeface="Calibri"/>
              </a:rPr>
              <a:t>  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2 heures de corpus issues des centres de simulation </a:t>
            </a:r>
          </a:p>
          <a:p>
            <a:pPr lvl="1"/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	(13 vidéos – différents médecins, différents acteurs) </a:t>
            </a:r>
            <a:endParaRPr lang="fr-FR" sz="1400" i="1" dirty="0" smtClean="0">
              <a:solidFill>
                <a:srgbClr val="646B86"/>
              </a:solidFill>
              <a:latin typeface="Calibri"/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 Acteurs-patients : « patient standardisé » </a:t>
            </a:r>
          </a:p>
          <a:p>
            <a:pPr lvl="1"/>
            <a:endParaRPr lang="fr-FR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Char char="ü"/>
            </a:pPr>
            <a:r>
              <a:rPr lang="fr-FR" b="1" i="1" dirty="0" smtClean="0">
                <a:solidFill>
                  <a:srgbClr val="D16349"/>
                </a:solidFill>
                <a:latin typeface="Calibri"/>
                <a:cs typeface="Calibri"/>
              </a:rPr>
              <a:t>  Annotation automatique </a:t>
            </a:r>
            <a:endParaRPr lang="fr-FR" sz="1400" b="1" i="1" dirty="0" smtClean="0">
              <a:solidFill>
                <a:srgbClr val="D16349"/>
              </a:solidFill>
              <a:latin typeface="Calibri"/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 </a:t>
            </a:r>
            <a:r>
              <a:rPr lang="fr-FR" sz="1400" b="1" dirty="0" smtClean="0">
                <a:solidFill>
                  <a:srgbClr val="646B86"/>
                </a:solidFill>
                <a:latin typeface="Calibri"/>
                <a:cs typeface="Calibri"/>
              </a:rPr>
              <a:t>Catégories morphosyntaxiques 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: adjectifs, verbes, noms </a:t>
            </a:r>
          </a:p>
          <a:p>
            <a:pPr lvl="1"/>
            <a:r>
              <a:rPr lang="fr-FR" sz="1400" i="1" dirty="0" smtClean="0">
                <a:solidFill>
                  <a:srgbClr val="646B86"/>
                </a:solidFill>
                <a:latin typeface="Calibri"/>
                <a:cs typeface="Calibri"/>
              </a:rPr>
              <a:t>	(outil </a:t>
            </a:r>
            <a:r>
              <a:rPr lang="fr-FR" sz="1400" i="1" dirty="0" err="1" smtClean="0">
                <a:solidFill>
                  <a:srgbClr val="646B86"/>
                </a:solidFill>
                <a:latin typeface="Calibri"/>
                <a:cs typeface="Calibri"/>
              </a:rPr>
              <a:t>Marsatag</a:t>
            </a:r>
            <a:r>
              <a:rPr lang="fr-FR" sz="1400" i="1" dirty="0" smtClean="0">
                <a:solidFill>
                  <a:srgbClr val="646B86"/>
                </a:solidFill>
                <a:latin typeface="Calibri"/>
                <a:cs typeface="Calibri"/>
              </a:rPr>
              <a:t>, LPL)</a:t>
            </a:r>
          </a:p>
          <a:p>
            <a:pPr lvl="1"/>
            <a:endParaRPr lang="fr-FR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Char char="ü"/>
            </a:pPr>
            <a:r>
              <a:rPr lang="fr-FR" b="1" i="1" dirty="0" smtClean="0">
                <a:solidFill>
                  <a:srgbClr val="D16349"/>
                </a:solidFill>
                <a:latin typeface="Calibri"/>
                <a:cs typeface="Calibri"/>
              </a:rPr>
              <a:t>  Annotation manuelle </a:t>
            </a:r>
            <a:endParaRPr lang="fr-FR" sz="1400" b="1" i="1" dirty="0" smtClean="0">
              <a:solidFill>
                <a:srgbClr val="D16349"/>
              </a:solidFill>
              <a:latin typeface="Calibri"/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  </a:t>
            </a:r>
            <a:r>
              <a:rPr lang="fr-FR" sz="1400" b="1" i="1" dirty="0" smtClean="0">
                <a:solidFill>
                  <a:schemeClr val="tx2"/>
                </a:solidFill>
                <a:latin typeface="Calibri"/>
                <a:cs typeface="Calibri"/>
              </a:rPr>
              <a:t>Transcription manuelle </a:t>
            </a:r>
            <a:r>
              <a:rPr lang="fr-FR" sz="1400" dirty="0" smtClean="0">
                <a:solidFill>
                  <a:schemeClr val="tx2"/>
                </a:solidFill>
                <a:latin typeface="Calibri"/>
                <a:cs typeface="Calibri"/>
              </a:rPr>
              <a:t>du corpus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 3 annotateurs  (étudiants en linguistique payés)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 Chaque annotateur : 1/3 du corpus (sessions d’annotation encadré)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 Définition d’un </a:t>
            </a:r>
            <a:r>
              <a:rPr lang="fr-FR" sz="1400" i="1" dirty="0" smtClean="0">
                <a:solidFill>
                  <a:srgbClr val="646B86"/>
                </a:solidFill>
                <a:latin typeface="Calibri"/>
                <a:cs typeface="Calibri"/>
              </a:rPr>
              <a:t>schéma de codage 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(guide d’annotation)</a:t>
            </a:r>
          </a:p>
          <a:p>
            <a:pPr lvl="1"/>
            <a:endParaRPr lang="fr-FR" sz="1400" dirty="0" smtClean="0">
              <a:latin typeface="Calibri"/>
              <a:cs typeface="Calibri"/>
            </a:endParaRPr>
          </a:p>
          <a:p>
            <a:pPr lvl="1"/>
            <a:endParaRPr lang="fr-FR" dirty="0" smtClean="0">
              <a:latin typeface="Calibri"/>
              <a:cs typeface="Calibri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1600" dirty="0" smtClean="0">
                <a:solidFill>
                  <a:srgbClr val="646B86"/>
                </a:solidFill>
                <a:latin typeface="Calibri"/>
                <a:cs typeface="Calibri"/>
              </a:rPr>
              <a:t>Annotation des indices </a:t>
            </a:r>
            <a:r>
              <a:rPr lang="fr-FR" sz="1600" dirty="0" err="1" smtClean="0">
                <a:solidFill>
                  <a:srgbClr val="646B86"/>
                </a:solidFill>
                <a:latin typeface="Calibri"/>
                <a:cs typeface="Calibri"/>
              </a:rPr>
              <a:t>non-verbaux</a:t>
            </a:r>
            <a:r>
              <a:rPr lang="fr-FR" sz="1600" dirty="0" smtClean="0">
                <a:solidFill>
                  <a:srgbClr val="646B86"/>
                </a:solidFill>
                <a:latin typeface="Calibri"/>
                <a:cs typeface="Calibri"/>
              </a:rPr>
              <a:t> </a:t>
            </a:r>
            <a:r>
              <a:rPr lang="fr-FR" dirty="0" smtClean="0">
                <a:solidFill>
                  <a:srgbClr val="646B86"/>
                </a:solidFill>
                <a:latin typeface="Calibri"/>
                <a:cs typeface="Calibri"/>
              </a:rPr>
              <a:t>: </a:t>
            </a:r>
            <a:r>
              <a:rPr lang="fr-FR" sz="1400" dirty="0" err="1" smtClean="0">
                <a:solidFill>
                  <a:srgbClr val="646B86"/>
                </a:solidFill>
                <a:latin typeface="Calibri"/>
                <a:cs typeface="Calibri"/>
              </a:rPr>
              <a:t>mvts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de tête, changement de posture, direction de regard, </a:t>
            </a:r>
            <a:r>
              <a:rPr lang="fr-FR" sz="1400" dirty="0" err="1" smtClean="0">
                <a:solidFill>
                  <a:srgbClr val="646B86"/>
                </a:solidFill>
                <a:latin typeface="Calibri"/>
                <a:cs typeface="Calibri"/>
              </a:rPr>
              <a:t>mvts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de sourcils, </a:t>
            </a:r>
            <a:r>
              <a:rPr lang="fr-FR" sz="1400" dirty="0" err="1" smtClean="0">
                <a:solidFill>
                  <a:srgbClr val="646B86"/>
                </a:solidFill>
                <a:latin typeface="Calibri"/>
                <a:cs typeface="Calibri"/>
              </a:rPr>
              <a:t>mvts</a:t>
            </a:r>
            <a:r>
              <a:rPr lang="fr-FR" sz="1400" dirty="0" smtClean="0">
                <a:solidFill>
                  <a:srgbClr val="646B86"/>
                </a:solidFill>
                <a:latin typeface="Calibri"/>
                <a:cs typeface="Calibri"/>
              </a:rPr>
              <a:t> des mains, sourires</a:t>
            </a:r>
            <a:r>
              <a:rPr lang="fr-FR" sz="1400" i="1" dirty="0" smtClean="0">
                <a:solidFill>
                  <a:srgbClr val="646B86"/>
                </a:solidFill>
                <a:latin typeface="Calibri"/>
                <a:cs typeface="Calibri"/>
              </a:rPr>
              <a:t>  -&gt; bon accord inter-annotateur (5% du corpus)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fr-FR" sz="1400" i="1" dirty="0" smtClean="0">
              <a:solidFill>
                <a:srgbClr val="646B86"/>
              </a:solidFill>
              <a:latin typeface="Calibri"/>
              <a:cs typeface="Calibri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1600" b="1" dirty="0" smtClean="0">
                <a:solidFill>
                  <a:srgbClr val="646B86"/>
                </a:solidFill>
                <a:latin typeface="Calibri"/>
                <a:cs typeface="Calibri"/>
              </a:rPr>
              <a:t>Ressource : corpus d’interaction </a:t>
            </a:r>
            <a:r>
              <a:rPr lang="fr-FR" sz="1600" b="1" dirty="0" err="1" smtClean="0">
                <a:solidFill>
                  <a:srgbClr val="646B86"/>
                </a:solidFill>
                <a:latin typeface="Calibri"/>
                <a:cs typeface="Calibri"/>
              </a:rPr>
              <a:t>médecins-patients</a:t>
            </a:r>
            <a:r>
              <a:rPr lang="fr-FR" sz="1600" b="1" dirty="0" smtClean="0">
                <a:solidFill>
                  <a:srgbClr val="646B86"/>
                </a:solidFill>
                <a:latin typeface="Calibri"/>
                <a:cs typeface="Calibri"/>
              </a:rPr>
              <a:t> en contexte de 2 heures</a:t>
            </a:r>
            <a:endParaRPr lang="fr-FR" sz="1600" i="1" dirty="0" smtClean="0">
              <a:solidFill>
                <a:srgbClr val="646B86"/>
              </a:solidFill>
              <a:latin typeface="Calibri"/>
              <a:cs typeface="Calibri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fr-FR" sz="1400" i="1" dirty="0" smtClean="0">
              <a:solidFill>
                <a:srgbClr val="646B86"/>
              </a:solidFill>
              <a:latin typeface="Calibri"/>
              <a:cs typeface="Calibri"/>
            </a:endParaRPr>
          </a:p>
        </p:txBody>
      </p:sp>
      <p:pic>
        <p:nvPicPr>
          <p:cNvPr id="7" name="Picture 11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00" y="1524000"/>
            <a:ext cx="693776" cy="925035"/>
          </a:xfrm>
          <a:prstGeom prst="rect">
            <a:avLst/>
          </a:prstGeom>
          <a:noFill/>
        </p:spPr>
      </p:pic>
      <p:pic>
        <p:nvPicPr>
          <p:cNvPr id="8" name="Picture 13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1282" y="2403376"/>
            <a:ext cx="701483" cy="598262"/>
          </a:xfrm>
          <a:prstGeom prst="rect">
            <a:avLst/>
          </a:prstGeom>
          <a:noFill/>
        </p:spPr>
      </p:pic>
      <p:pic>
        <p:nvPicPr>
          <p:cNvPr id="11" name="Picture 9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0" y="3048000"/>
            <a:ext cx="856525" cy="475372"/>
          </a:xfrm>
          <a:prstGeom prst="rect">
            <a:avLst/>
          </a:prstGeom>
          <a:noFill/>
        </p:spPr>
      </p:pic>
      <p:pic>
        <p:nvPicPr>
          <p:cNvPr id="31746" name="Picture 2" descr="LIS UMR 70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4368" y="3573016"/>
            <a:ext cx="882352" cy="88235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6</a:t>
            </a:fld>
            <a:endParaRPr lang="fr-FR"/>
          </a:p>
        </p:txBody>
      </p:sp>
      <p:grpSp>
        <p:nvGrpSpPr>
          <p:cNvPr id="2" name="Groupe 3"/>
          <p:cNvGrpSpPr/>
          <p:nvPr/>
        </p:nvGrpSpPr>
        <p:grpSpPr>
          <a:xfrm>
            <a:off x="323528" y="260648"/>
            <a:ext cx="8820472" cy="6264696"/>
            <a:chOff x="0" y="116632"/>
            <a:chExt cx="8820472" cy="6264696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323528" y="1772816"/>
              <a:ext cx="3744416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0" y="4509120"/>
              <a:ext cx="4425801" cy="17281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576064" y="116632"/>
              <a:ext cx="3131840" cy="1556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8" descr="http://www.lpl-aix.fr/%7Eacorformed/images/IMG_076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353" y="4725144"/>
              <a:ext cx="1368152" cy="1080120"/>
            </a:xfrm>
            <a:prstGeom prst="rect">
              <a:avLst/>
            </a:prstGeom>
            <a:noFill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26887"/>
            <a:stretch>
              <a:fillRect/>
            </a:stretch>
          </p:blipFill>
          <p:spPr bwMode="auto">
            <a:xfrm>
              <a:off x="3273673" y="4725144"/>
              <a:ext cx="1016584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3513" y="4725144"/>
              <a:ext cx="1368151" cy="108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48880"/>
              <a:ext cx="2520280" cy="1584176"/>
            </a:xfrm>
            <a:prstGeom prst="rect">
              <a:avLst/>
            </a:prstGeom>
            <a:noFill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7664" y="449288"/>
              <a:ext cx="1440160" cy="1180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576064" y="172289"/>
              <a:ext cx="2493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Corpus of doctor-patient interaction</a:t>
              </a:r>
              <a:endParaRPr lang="en-US" sz="12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78031" y="5805264"/>
              <a:ext cx="32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Corpus of human-machine interaction </a:t>
              </a:r>
            </a:p>
            <a:p>
              <a:pPr algn="ctr"/>
              <a:r>
                <a:rPr lang="en-US" sz="1200" b="1" dirty="0" smtClean="0"/>
                <a:t>with different devices</a:t>
              </a:r>
              <a:endParaRPr lang="en-US" sz="1200" b="1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11960" y="188640"/>
              <a:ext cx="1944216" cy="1518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>
              <a:off x="3707904" y="76470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Virage 16"/>
            <p:cNvSpPr/>
            <p:nvPr/>
          </p:nvSpPr>
          <p:spPr>
            <a:xfrm rot="10800000">
              <a:off x="4067944" y="1700808"/>
              <a:ext cx="936104" cy="1008112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ochsm\Documents\Documents - Magalie Ochs\Publications\CASA 2017\3DPlayer.jpg"/>
            <p:cNvPicPr>
              <a:picLocks noChangeAspect="1" noChangeArrowheads="1"/>
            </p:cNvPicPr>
            <p:nvPr/>
          </p:nvPicPr>
          <p:blipFill>
            <a:blip r:embed="rId9" cstate="print"/>
            <a:srcRect r="40909"/>
            <a:stretch>
              <a:fillRect/>
            </a:stretch>
          </p:blipFill>
          <p:spPr bwMode="auto">
            <a:xfrm>
              <a:off x="4932040" y="4437112"/>
              <a:ext cx="2477307" cy="1944216"/>
            </a:xfrm>
            <a:prstGeom prst="rect">
              <a:avLst/>
            </a:prstGeom>
            <a:noFill/>
          </p:spPr>
        </p:pic>
        <p:sp>
          <p:nvSpPr>
            <p:cNvPr id="19" name="Flèche droite 18"/>
            <p:cNvSpPr/>
            <p:nvPr/>
          </p:nvSpPr>
          <p:spPr>
            <a:xfrm>
              <a:off x="4427984" y="508518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7544" y="1844824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Semi-autonomous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1" name="Flèche vers le bas 20"/>
            <p:cNvSpPr/>
            <p:nvPr/>
          </p:nvSpPr>
          <p:spPr>
            <a:xfrm>
              <a:off x="2051720" y="4005064"/>
              <a:ext cx="432048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708920"/>
              <a:ext cx="526863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1031558" y="2780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652120" y="1844824"/>
              <a:ext cx="2844824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2457921"/>
              <a:ext cx="2232248" cy="1403127"/>
            </a:xfrm>
            <a:prstGeom prst="rect">
              <a:avLst/>
            </a:prstGeom>
            <a:noFill/>
          </p:spPr>
        </p:pic>
        <p:sp>
          <p:nvSpPr>
            <p:cNvPr id="26" name="ZoneTexte 25"/>
            <p:cNvSpPr txBox="1"/>
            <p:nvPr/>
          </p:nvSpPr>
          <p:spPr>
            <a:xfrm>
              <a:off x="5292080" y="1916832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4067944" y="2996952"/>
              <a:ext cx="158417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lèche droite 27"/>
            <p:cNvSpPr/>
            <p:nvPr/>
          </p:nvSpPr>
          <p:spPr>
            <a:xfrm rot="16200000">
              <a:off x="6480212" y="4041068"/>
              <a:ext cx="43204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" descr="Résultat de recherche d'images pour &quot;image 1 entouré&quot;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79912" y="476672"/>
              <a:ext cx="294986" cy="288032"/>
            </a:xfrm>
            <a:prstGeom prst="rect">
              <a:avLst/>
            </a:prstGeom>
            <a:noFill/>
          </p:spPr>
        </p:pic>
        <p:pic>
          <p:nvPicPr>
            <p:cNvPr id="30" name="Picture 6" descr="Résultat de recherche d'images pour &quot;image 2 entouré&quot;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27984" y="2060848"/>
              <a:ext cx="281707" cy="298525"/>
            </a:xfrm>
            <a:prstGeom prst="rect">
              <a:avLst/>
            </a:prstGeom>
            <a:noFill/>
          </p:spPr>
        </p:pic>
        <p:pic>
          <p:nvPicPr>
            <p:cNvPr id="31" name="Picture 8" descr="Résultat de recherche d'images pour &quot;image 3 entouré&quot;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83768" y="4077072"/>
              <a:ext cx="360040" cy="382350"/>
            </a:xfrm>
            <a:prstGeom prst="rect">
              <a:avLst/>
            </a:prstGeom>
            <a:noFill/>
          </p:spPr>
        </p:pic>
        <p:pic>
          <p:nvPicPr>
            <p:cNvPr id="32" name="Picture 10" descr="Résultat de recherche d'images pour &quot;image 4 entouré&quot;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92080" y="3789040"/>
              <a:ext cx="341929" cy="360040"/>
            </a:xfrm>
            <a:prstGeom prst="rect">
              <a:avLst/>
            </a:prstGeom>
            <a:noFill/>
          </p:spPr>
        </p:pic>
      </p:grpSp>
      <p:sp>
        <p:nvSpPr>
          <p:cNvPr id="34" name="Rectangle à coins arrondis 33"/>
          <p:cNvSpPr/>
          <p:nvPr/>
        </p:nvSpPr>
        <p:spPr>
          <a:xfrm>
            <a:off x="323528" y="1844824"/>
            <a:ext cx="4968552" cy="230425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-171400"/>
            <a:ext cx="8892480" cy="1411561"/>
          </a:xfrm>
        </p:spPr>
        <p:txBody>
          <a:bodyPr>
            <a:normAutofit/>
          </a:bodyPr>
          <a:lstStyle/>
          <a:p>
            <a:r>
              <a:rPr lang="fr-FR" dirty="0" smtClean="0"/>
              <a:t>Modèles computationnels de comportements verbaux et non-verbaux d’un patient virtuel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"/>
          </p:nvPr>
        </p:nvSpPr>
        <p:spPr>
          <a:xfrm>
            <a:off x="2266558" y="6425519"/>
            <a:ext cx="4825722" cy="243841"/>
          </a:xfrm>
        </p:spPr>
        <p:txBody>
          <a:bodyPr>
            <a:normAutofit fontScale="77500" lnSpcReduction="20000"/>
          </a:bodyPr>
          <a:lstStyle/>
          <a:p>
            <a:fld id="{86CB4B4D-7CA3-9044-876B-883B54F8677D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1" name="Picture 9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5445224"/>
            <a:ext cx="856525" cy="475372"/>
          </a:xfrm>
          <a:prstGeom prst="rect">
            <a:avLst/>
          </a:prstGeom>
          <a:noFill/>
        </p:spPr>
      </p:pic>
      <p:pic>
        <p:nvPicPr>
          <p:cNvPr id="9" name="Picture 2" descr="LIS UMR 70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6376" y="4509120"/>
            <a:ext cx="882352" cy="882352"/>
          </a:xfrm>
          <a:prstGeom prst="rect">
            <a:avLst/>
          </a:prstGeom>
          <a:noFill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28384" y="3645024"/>
            <a:ext cx="808476" cy="79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http://www.lpl-aix.fr/~acorformed/images/virtual_environment.png"/>
          <p:cNvPicPr>
            <a:picLocks noChangeAspect="1" noChangeArrowheads="1"/>
          </p:cNvPicPr>
          <p:nvPr/>
        </p:nvPicPr>
        <p:blipFill>
          <a:blip r:embed="rId6" cstate="print"/>
          <a:srcRect t="15949"/>
          <a:stretch>
            <a:fillRect/>
          </a:stretch>
        </p:blipFill>
        <p:spPr bwMode="auto">
          <a:xfrm>
            <a:off x="3707904" y="4437112"/>
            <a:ext cx="3545127" cy="2420888"/>
          </a:xfrm>
          <a:prstGeom prst="rect">
            <a:avLst/>
          </a:prstGeom>
          <a:noFill/>
        </p:spPr>
      </p:pic>
      <p:sp>
        <p:nvSpPr>
          <p:cNvPr id="13" name="Organigramme : Disque magnétique 12"/>
          <p:cNvSpPr/>
          <p:nvPr/>
        </p:nvSpPr>
        <p:spPr>
          <a:xfrm>
            <a:off x="6084168" y="1628800"/>
            <a:ext cx="2880320" cy="1423392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fr-FR" sz="1600" dirty="0" smtClean="0">
                <a:solidFill>
                  <a:schemeClr val="tx2"/>
                </a:solidFill>
                <a:latin typeface="Calibri"/>
                <a:cs typeface="Calibri"/>
              </a:rPr>
              <a:t>Bibliothèque de comportement VIB existant + 16 gestes spécifiques au scénario d’annonce</a:t>
            </a:r>
            <a:endParaRPr lang="fr-FR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4" name="Picture 2" descr="C:\Users\ochsm\Documents\Documents - Magalie Ochs\Recherche LSIS\Salon Innovation SHS 2017\Visuels salon\imageAccordforM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1196752"/>
            <a:ext cx="2245312" cy="1440159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592" y="4941168"/>
            <a:ext cx="2448272" cy="12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20072" y="3573016"/>
            <a:ext cx="864096" cy="8640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7" name="Organigramme : Disque magnétique 16"/>
          <p:cNvSpPr/>
          <p:nvPr/>
        </p:nvSpPr>
        <p:spPr>
          <a:xfrm>
            <a:off x="3059832" y="2653680"/>
            <a:ext cx="2880320" cy="1063352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fr-FR" sz="1600" dirty="0" smtClean="0">
                <a:solidFill>
                  <a:schemeClr val="tx2"/>
                </a:solidFill>
                <a:latin typeface="Calibri"/>
                <a:cs typeface="Calibri"/>
              </a:rPr>
              <a:t>Modèle de dialogue fondé sur « </a:t>
            </a:r>
            <a:r>
              <a:rPr lang="fr-FR" sz="1600" dirty="0" err="1" smtClean="0">
                <a:solidFill>
                  <a:schemeClr val="tx2"/>
                </a:solidFill>
                <a:latin typeface="Calibri"/>
                <a:cs typeface="Calibri"/>
              </a:rPr>
              <a:t>common</a:t>
            </a:r>
            <a:r>
              <a:rPr lang="fr-FR" sz="16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fr-FR" sz="1600" dirty="0" err="1" smtClean="0">
                <a:solidFill>
                  <a:schemeClr val="tx2"/>
                </a:solidFill>
                <a:latin typeface="Calibri"/>
                <a:cs typeface="Calibri"/>
              </a:rPr>
              <a:t>ground</a:t>
            </a:r>
            <a:r>
              <a:rPr lang="fr-FR" sz="1600" dirty="0" smtClean="0">
                <a:solidFill>
                  <a:schemeClr val="tx2"/>
                </a:solidFill>
                <a:latin typeface="Calibri"/>
                <a:cs typeface="Calibri"/>
              </a:rPr>
              <a:t> »</a:t>
            </a:r>
            <a:endParaRPr lang="fr-FR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8" name="Organigramme : Disque magnétique 17"/>
          <p:cNvSpPr/>
          <p:nvPr/>
        </p:nvSpPr>
        <p:spPr>
          <a:xfrm>
            <a:off x="395536" y="3717032"/>
            <a:ext cx="2880320" cy="1063352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fr-FR" sz="1600" dirty="0" smtClean="0">
                <a:solidFill>
                  <a:schemeClr val="tx2"/>
                </a:solidFill>
                <a:latin typeface="Calibri"/>
                <a:cs typeface="Calibri"/>
              </a:rPr>
              <a:t>Modèle de feedbacks</a:t>
            </a:r>
            <a:endParaRPr lang="fr-FR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9" name="Flèche vers le bas 18"/>
          <p:cNvSpPr/>
          <p:nvPr/>
        </p:nvSpPr>
        <p:spPr>
          <a:xfrm>
            <a:off x="1187624" y="2636912"/>
            <a:ext cx="648072" cy="108012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/>
          <p:cNvSpPr/>
          <p:nvPr/>
        </p:nvSpPr>
        <p:spPr>
          <a:xfrm rot="18012428">
            <a:off x="2436744" y="2445872"/>
            <a:ext cx="648072" cy="64807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e bas 20"/>
          <p:cNvSpPr/>
          <p:nvPr/>
        </p:nvSpPr>
        <p:spPr>
          <a:xfrm rot="16200000">
            <a:off x="3959932" y="152636"/>
            <a:ext cx="648072" cy="36004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11263"/>
          </a:xfrm>
        </p:spPr>
        <p:txBody>
          <a:bodyPr/>
          <a:lstStyle/>
          <a:p>
            <a:r>
              <a:rPr lang="fr-FR" dirty="0" smtClean="0"/>
              <a:t>Système </a:t>
            </a:r>
            <a:r>
              <a:rPr lang="fr-FR" b="1" i="1" dirty="0" smtClean="0"/>
              <a:t>semi-autonome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"/>
          </p:nvPr>
        </p:nvSpPr>
        <p:spPr>
          <a:xfrm>
            <a:off x="2266558" y="6425519"/>
            <a:ext cx="4825722" cy="243841"/>
          </a:xfrm>
        </p:spPr>
        <p:txBody>
          <a:bodyPr>
            <a:normAutofit fontScale="77500" lnSpcReduction="20000"/>
          </a:bodyPr>
          <a:lstStyle/>
          <a:p>
            <a:fld id="{86CB4B4D-7CA3-9044-876B-883B54F8677D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2226" name="Picture 2" descr="C:\Users\ochsm\Documents\Documents - Magalie Ochs\Publications\WACAI 2018 - Acorformed\arch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7761684" cy="3631850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932040" y="53012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Sélection de la phrase dite par le médecin </a:t>
            </a:r>
          </a:p>
          <a:p>
            <a:r>
              <a:rPr lang="fr-FR" b="1" dirty="0" smtClean="0">
                <a:solidFill>
                  <a:srgbClr val="C00000"/>
                </a:solidFill>
              </a:rPr>
              <a:t>≠ </a:t>
            </a:r>
            <a:r>
              <a:rPr lang="fr-FR" b="1" dirty="0" err="1" smtClean="0">
                <a:solidFill>
                  <a:srgbClr val="C00000"/>
                </a:solidFill>
              </a:rPr>
              <a:t>Wizard</a:t>
            </a:r>
            <a:r>
              <a:rPr lang="fr-FR" b="1" dirty="0" smtClean="0">
                <a:solidFill>
                  <a:srgbClr val="C00000"/>
                </a:solidFill>
              </a:rPr>
              <a:t> of oz</a:t>
            </a:r>
            <a:endParaRPr lang="fr-FR" b="1" dirty="0">
              <a:solidFill>
                <a:srgbClr val="C00000"/>
              </a:solidFill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581128"/>
            <a:ext cx="3168352" cy="215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èche droite 7"/>
          <p:cNvSpPr/>
          <p:nvPr/>
        </p:nvSpPr>
        <p:spPr>
          <a:xfrm>
            <a:off x="3707904" y="5517232"/>
            <a:ext cx="1224136" cy="2880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5400000">
            <a:off x="431793" y="4041322"/>
            <a:ext cx="648072" cy="2875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AC8E4-4FB4-413F-9BF8-A24F030E4B02}" type="slidenum">
              <a:rPr lang="fr-FR" smtClean="0"/>
              <a:pPr/>
              <a:t>9</a:t>
            </a:fld>
            <a:endParaRPr lang="fr-FR"/>
          </a:p>
        </p:txBody>
      </p:sp>
      <p:grpSp>
        <p:nvGrpSpPr>
          <p:cNvPr id="2" name="Groupe 3"/>
          <p:cNvGrpSpPr/>
          <p:nvPr/>
        </p:nvGrpSpPr>
        <p:grpSpPr>
          <a:xfrm>
            <a:off x="323528" y="260648"/>
            <a:ext cx="8820472" cy="6264696"/>
            <a:chOff x="0" y="116632"/>
            <a:chExt cx="8820472" cy="6264696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323528" y="1772816"/>
              <a:ext cx="3744416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0" y="4509120"/>
              <a:ext cx="4425801" cy="17281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576064" y="116632"/>
              <a:ext cx="3131840" cy="155679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8" descr="http://www.lpl-aix.fr/%7Eacorformed/images/IMG_076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353" y="4725144"/>
              <a:ext cx="1368152" cy="1080120"/>
            </a:xfrm>
            <a:prstGeom prst="rect">
              <a:avLst/>
            </a:prstGeom>
            <a:noFill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b="26887"/>
            <a:stretch>
              <a:fillRect/>
            </a:stretch>
          </p:blipFill>
          <p:spPr bwMode="auto">
            <a:xfrm>
              <a:off x="3273673" y="4725144"/>
              <a:ext cx="1016584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3513" y="4725144"/>
              <a:ext cx="1368151" cy="108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31640" y="2348880"/>
              <a:ext cx="2520280" cy="1584176"/>
            </a:xfrm>
            <a:prstGeom prst="rect">
              <a:avLst/>
            </a:prstGeom>
            <a:noFill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47664" y="449288"/>
              <a:ext cx="1440160" cy="1180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576064" y="172289"/>
              <a:ext cx="2493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Corpus of doctor-patient interaction</a:t>
              </a:r>
              <a:endParaRPr lang="en-US" sz="12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78031" y="5805264"/>
              <a:ext cx="32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Corpus of human-machine interaction </a:t>
              </a:r>
            </a:p>
            <a:p>
              <a:pPr algn="ctr"/>
              <a:r>
                <a:rPr lang="en-US" sz="1200" b="1" dirty="0" smtClean="0"/>
                <a:t>with different devices</a:t>
              </a:r>
              <a:endParaRPr lang="en-US" sz="1200" b="1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11960" y="188640"/>
              <a:ext cx="1944216" cy="1518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>
              <a:off x="3707904" y="76470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Virage 16"/>
            <p:cNvSpPr/>
            <p:nvPr/>
          </p:nvSpPr>
          <p:spPr>
            <a:xfrm rot="10800000">
              <a:off x="4067944" y="1700808"/>
              <a:ext cx="936104" cy="1008112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ochsm\Documents\Documents - Magalie Ochs\Publications\CASA 2017\3DPlayer.jpg"/>
            <p:cNvPicPr>
              <a:picLocks noChangeAspect="1" noChangeArrowheads="1"/>
            </p:cNvPicPr>
            <p:nvPr/>
          </p:nvPicPr>
          <p:blipFill>
            <a:blip r:embed="rId9" cstate="print"/>
            <a:srcRect r="40909"/>
            <a:stretch>
              <a:fillRect/>
            </a:stretch>
          </p:blipFill>
          <p:spPr bwMode="auto">
            <a:xfrm>
              <a:off x="4932040" y="4437112"/>
              <a:ext cx="2477307" cy="1944216"/>
            </a:xfrm>
            <a:prstGeom prst="rect">
              <a:avLst/>
            </a:prstGeom>
            <a:noFill/>
          </p:spPr>
        </p:pic>
        <p:sp>
          <p:nvSpPr>
            <p:cNvPr id="19" name="Flèche droite 18"/>
            <p:cNvSpPr/>
            <p:nvPr/>
          </p:nvSpPr>
          <p:spPr>
            <a:xfrm>
              <a:off x="4427984" y="5085184"/>
              <a:ext cx="50405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67544" y="1844824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Semi-autonomous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1" name="Flèche vers le bas 20"/>
            <p:cNvSpPr/>
            <p:nvPr/>
          </p:nvSpPr>
          <p:spPr>
            <a:xfrm>
              <a:off x="2051720" y="4005064"/>
              <a:ext cx="432048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708920"/>
              <a:ext cx="526863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1031558" y="27809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652120" y="1844824"/>
              <a:ext cx="2844824" cy="223224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Picture 4" descr="http://www.lpl-aix.fr/~acorformed/images/virtual_environmen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2457921"/>
              <a:ext cx="2232248" cy="1403127"/>
            </a:xfrm>
            <a:prstGeom prst="rect">
              <a:avLst/>
            </a:prstGeom>
            <a:noFill/>
          </p:spPr>
        </p:pic>
        <p:sp>
          <p:nvSpPr>
            <p:cNvPr id="26" name="ZoneTexte 25"/>
            <p:cNvSpPr txBox="1"/>
            <p:nvPr/>
          </p:nvSpPr>
          <p:spPr>
            <a:xfrm>
              <a:off x="5292080" y="1916832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Autonomous</a:t>
              </a:r>
              <a:r>
                <a:rPr lang="en-US" sz="1400" b="1" dirty="0" smtClean="0"/>
                <a:t> virtual reality</a:t>
              </a:r>
            </a:p>
            <a:p>
              <a:pPr algn="ctr"/>
              <a:r>
                <a:rPr lang="en-US" sz="1400" b="1" dirty="0" smtClean="0"/>
                <a:t> training platform</a:t>
              </a:r>
              <a:endParaRPr lang="en-US" sz="1400" b="1" dirty="0"/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4067944" y="2996952"/>
              <a:ext cx="158417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lèche droite 27"/>
            <p:cNvSpPr/>
            <p:nvPr/>
          </p:nvSpPr>
          <p:spPr>
            <a:xfrm rot="16200000">
              <a:off x="6480212" y="4041068"/>
              <a:ext cx="432048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2" descr="Résultat de recherche d'images pour &quot;image 1 entouré&quot;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779912" y="476672"/>
              <a:ext cx="294986" cy="288032"/>
            </a:xfrm>
            <a:prstGeom prst="rect">
              <a:avLst/>
            </a:prstGeom>
            <a:noFill/>
          </p:spPr>
        </p:pic>
        <p:pic>
          <p:nvPicPr>
            <p:cNvPr id="30" name="Picture 6" descr="Résultat de recherche d'images pour &quot;image 2 entouré&quot;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27984" y="2060848"/>
              <a:ext cx="281707" cy="298525"/>
            </a:xfrm>
            <a:prstGeom prst="rect">
              <a:avLst/>
            </a:prstGeom>
            <a:noFill/>
          </p:spPr>
        </p:pic>
        <p:pic>
          <p:nvPicPr>
            <p:cNvPr id="31" name="Picture 8" descr="Résultat de recherche d'images pour &quot;image 3 entouré&quot;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83768" y="4077072"/>
              <a:ext cx="360040" cy="382350"/>
            </a:xfrm>
            <a:prstGeom prst="rect">
              <a:avLst/>
            </a:prstGeom>
            <a:noFill/>
          </p:spPr>
        </p:pic>
        <p:pic>
          <p:nvPicPr>
            <p:cNvPr id="32" name="Picture 10" descr="Résultat de recherche d'images pour &quot;image 4 entouré&quot;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92080" y="3789040"/>
              <a:ext cx="341929" cy="360040"/>
            </a:xfrm>
            <a:prstGeom prst="rect">
              <a:avLst/>
            </a:prstGeom>
            <a:noFill/>
          </p:spPr>
        </p:pic>
      </p:grpSp>
      <p:sp>
        <p:nvSpPr>
          <p:cNvPr id="35" name="Rectangle à coins arrondis 34"/>
          <p:cNvSpPr/>
          <p:nvPr/>
        </p:nvSpPr>
        <p:spPr>
          <a:xfrm>
            <a:off x="179512" y="4149080"/>
            <a:ext cx="8640960" cy="230425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43625</TotalTime>
  <Words>850</Words>
  <Application>Microsoft Office PowerPoint</Application>
  <PresentationFormat>Affichage à l'écran (4:3)</PresentationFormat>
  <Paragraphs>188</Paragraphs>
  <Slides>13</Slides>
  <Notes>12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Civil</vt:lpstr>
      <vt:lpstr>Diapositive 1</vt:lpstr>
      <vt:lpstr>Contexte &amp; Objectifs généraux du projet</vt:lpstr>
      <vt:lpstr>Approches méthodologiques fondées  sur l’analyse de corpus  </vt:lpstr>
      <vt:lpstr>Diapositive 4</vt:lpstr>
      <vt:lpstr>Collecte, annotation et transcription  de corpus humain-humain</vt:lpstr>
      <vt:lpstr>Diapositive 6</vt:lpstr>
      <vt:lpstr>Modèles computationnels de comportements verbaux et non-verbaux d’un patient virtuel</vt:lpstr>
      <vt:lpstr>Système semi-autonome </vt:lpstr>
      <vt:lpstr>Diapositive 9</vt:lpstr>
      <vt:lpstr>Diapositive 10</vt:lpstr>
      <vt:lpstr>Diapositive 11</vt:lpstr>
      <vt:lpstr>Analyse du corpus humain-machine  pour construire le système autonome</vt:lpstr>
      <vt:lpstr>Diapositive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 l’Informatique Affective</dc:title>
  <dc:creator>Magalie Ochs</dc:creator>
  <cp:lastModifiedBy>ochsm</cp:lastModifiedBy>
  <cp:revision>2320</cp:revision>
  <cp:lastPrinted>2014-03-29T09:52:00Z</cp:lastPrinted>
  <dcterms:created xsi:type="dcterms:W3CDTF">2017-10-13T07:57:54Z</dcterms:created>
  <dcterms:modified xsi:type="dcterms:W3CDTF">2018-06-14T11:59:06Z</dcterms:modified>
</cp:coreProperties>
</file>